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393" r:id="rId5"/>
    <p:sldId id="436" r:id="rId6"/>
    <p:sldId id="416" r:id="rId7"/>
    <p:sldId id="425" r:id="rId8"/>
    <p:sldId id="427" r:id="rId9"/>
    <p:sldId id="437" r:id="rId10"/>
    <p:sldId id="438" r:id="rId11"/>
    <p:sldId id="439" r:id="rId12"/>
    <p:sldId id="443" r:id="rId13"/>
    <p:sldId id="441" r:id="rId14"/>
    <p:sldId id="447" r:id="rId15"/>
    <p:sldId id="442" r:id="rId16"/>
    <p:sldId id="448" r:id="rId17"/>
    <p:sldId id="444" r:id="rId18"/>
    <p:sldId id="449" r:id="rId19"/>
    <p:sldId id="445" r:id="rId20"/>
    <p:sldId id="446" r:id="rId21"/>
    <p:sldId id="415" r:id="rId22"/>
  </p:sldIdLst>
  <p:sldSz cx="9144000" cy="6858000" type="letter"/>
  <p:notesSz cx="6946900" cy="9220200"/>
  <p:custDataLst>
    <p:tags r:id="rId2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AEAEA"/>
    <a:srgbClr val="428C8A"/>
    <a:srgbClr val="CCECFF"/>
    <a:srgbClr val="FFFFFF"/>
    <a:srgbClr val="CCFFFF"/>
    <a:srgbClr val="99CCFF"/>
    <a:srgbClr val="7575FF"/>
    <a:srgbClr val="6666FF"/>
    <a:srgbClr val="FFCC00"/>
    <a:srgbClr val="D0002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77" autoAdjust="0"/>
    <p:restoredTop sz="98760" autoAdjust="0"/>
  </p:normalViewPr>
  <p:slideViewPr>
    <p:cSldViewPr>
      <p:cViewPr>
        <p:scale>
          <a:sx n="95" d="100"/>
          <a:sy n="95" d="100"/>
        </p:scale>
        <p:origin x="-1194" y="-8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750"/>
    </p:cViewPr>
  </p:sorterViewPr>
  <p:notesViewPr>
    <p:cSldViewPr>
      <p:cViewPr>
        <p:scale>
          <a:sx n="112" d="100"/>
          <a:sy n="112" d="100"/>
        </p:scale>
        <p:origin x="-1812" y="732"/>
      </p:cViewPr>
      <p:guideLst>
        <p:guide orient="horz" pos="2904"/>
        <p:guide pos="2188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11" descr="BKG-12x-Rules.jpg"/>
          <p:cNvPicPr>
            <a:picLocks noChangeAspect="1"/>
          </p:cNvPicPr>
          <p:nvPr/>
        </p:nvPicPr>
        <p:blipFill>
          <a:blip r:embed="rId2"/>
          <a:srcRect l="24028" t="92223"/>
          <a:stretch>
            <a:fillRect/>
          </a:stretch>
        </p:blipFill>
        <p:spPr bwMode="auto">
          <a:xfrm>
            <a:off x="0" y="8686800"/>
            <a:ext cx="69469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39750" y="76200"/>
            <a:ext cx="3011488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defTabSz="923925">
              <a:defRPr sz="1000">
                <a:ea typeface="+mn-ea"/>
              </a:defRPr>
            </a:lvl1pPr>
          </a:lstStyle>
          <a:p>
            <a:pPr>
              <a:defRPr/>
            </a:pPr>
            <a:r>
              <a:rPr lang="en-US" dirty="0"/>
              <a:t>Presentation Title</a:t>
            </a:r>
          </a:p>
        </p:txBody>
      </p:sp>
      <p:grpSp>
        <p:nvGrpSpPr>
          <p:cNvPr id="76807" name="Group 25"/>
          <p:cNvGrpSpPr>
            <a:grpSpLocks/>
          </p:cNvGrpSpPr>
          <p:nvPr/>
        </p:nvGrpSpPr>
        <p:grpSpPr bwMode="auto">
          <a:xfrm>
            <a:off x="3381375" y="8880475"/>
            <a:ext cx="2451100" cy="327025"/>
            <a:chOff x="2445" y="4095"/>
            <a:chExt cx="1524" cy="204"/>
          </a:xfrm>
        </p:grpSpPr>
        <p:sp>
          <p:nvSpPr>
            <p:cNvPr id="65562" name="Text Box 26"/>
            <p:cNvSpPr txBox="1">
              <a:spLocks noChangeArrowheads="1"/>
            </p:cNvSpPr>
            <p:nvPr userDrawn="1"/>
          </p:nvSpPr>
          <p:spPr bwMode="auto">
            <a:xfrm>
              <a:off x="2445" y="4095"/>
              <a:ext cx="152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382" tIns="46191" rIns="92382" bIns="46191">
              <a:spAutoFit/>
            </a:bodyPr>
            <a:lstStyle/>
            <a:p>
              <a:pPr defTabSz="923925">
                <a:spcBef>
                  <a:spcPct val="50000"/>
                </a:spcBef>
                <a:defRPr/>
              </a:pPr>
              <a:r>
                <a:rPr lang="en-US" sz="700" dirty="0">
                  <a:solidFill>
                    <a:schemeClr val="bg2"/>
                  </a:solidFill>
                </a:rPr>
                <a:t>© </a:t>
              </a:r>
              <a:r>
                <a:rPr lang="en-US" sz="700" dirty="0" smtClean="0">
                  <a:solidFill>
                    <a:schemeClr val="bg2"/>
                  </a:solidFill>
                </a:rPr>
                <a:t>2011 Mentor </a:t>
              </a:r>
              <a:r>
                <a:rPr lang="en-US" sz="700" dirty="0">
                  <a:solidFill>
                    <a:schemeClr val="bg2"/>
                  </a:solidFill>
                </a:rPr>
                <a:t>Graphics Corp. Company Confidential</a:t>
              </a:r>
            </a:p>
          </p:txBody>
        </p:sp>
        <p:sp>
          <p:nvSpPr>
            <p:cNvPr id="1046" name="Text Box 22"/>
            <p:cNvSpPr txBox="1">
              <a:spLocks noChangeArrowheads="1"/>
            </p:cNvSpPr>
            <p:nvPr userDrawn="1"/>
          </p:nvSpPr>
          <p:spPr bwMode="auto">
            <a:xfrm>
              <a:off x="2448" y="4164"/>
              <a:ext cx="912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382" tIns="46191" rIns="230955" bIns="46191"/>
            <a:lstStyle/>
            <a:p>
              <a:pPr defTabSz="923925">
                <a:spcBef>
                  <a:spcPct val="50000"/>
                </a:spcBef>
                <a:defRPr/>
              </a:pPr>
              <a:r>
                <a:rPr lang="en-US" sz="800" b="1" dirty="0">
                  <a:solidFill>
                    <a:schemeClr val="bg2"/>
                  </a:solidFill>
                  <a:cs typeface="ＭＳ Ｐゴシック" pitchFamily="-112" charset="-128"/>
                </a:rPr>
                <a:t>www.mentor.com</a:t>
              </a:r>
            </a:p>
          </p:txBody>
        </p:sp>
      </p:grpSp>
      <p:sp>
        <p:nvSpPr>
          <p:cNvPr id="10" name="Footer Placeholder 9"/>
          <p:cNvSpPr>
            <a:spLocks noGrp="1"/>
          </p:cNvSpPr>
          <p:nvPr>
            <p:ph type="ftr" sz="quarter" idx="2"/>
          </p:nvPr>
        </p:nvSpPr>
        <p:spPr>
          <a:xfrm>
            <a:off x="463550" y="8980956"/>
            <a:ext cx="2971800" cy="2377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lvl="0" defTabSz="923925">
              <a:defRPr/>
            </a:pPr>
            <a:r>
              <a:rPr lang="en-US" sz="800" dirty="0" smtClean="0">
                <a:solidFill>
                  <a:srgbClr val="000000"/>
                </a:solidFill>
              </a:rPr>
              <a:t>Your Initials, Presentation Title, Month Year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3"/>
          </p:nvPr>
        </p:nvSpPr>
        <p:spPr>
          <a:xfrm>
            <a:off x="0" y="8980956"/>
            <a:ext cx="463346" cy="2377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D2BC424D-003F-4F60-9028-6437F3764404}" type="slidenum">
              <a:rPr lang="en-US" sz="800" smtClean="0"/>
              <a:pPr algn="ctr"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xmlns="" val="213289817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00175" y="461963"/>
            <a:ext cx="4148138" cy="31115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5325" y="3611563"/>
            <a:ext cx="5556250" cy="498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4090988" y="6684963"/>
            <a:ext cx="4630737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82" tIns="46191" rIns="92382" bIns="46191"/>
          <a:lstStyle/>
          <a:p>
            <a:pPr algn="r" defTabSz="923925" eaLnBrk="0" hangingPunct="0">
              <a:defRPr/>
            </a:pPr>
            <a:endParaRPr lang="en-US" sz="800" dirty="0">
              <a:solidFill>
                <a:srgbClr val="7F7F7F"/>
              </a:solidFill>
              <a:cs typeface="ＭＳ Ｐゴシック" pitchFamily="-112" charset="-128"/>
            </a:endParaRP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4090988" y="6684963"/>
            <a:ext cx="4630737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82" tIns="46191" rIns="92382" bIns="46191"/>
          <a:lstStyle/>
          <a:p>
            <a:pPr algn="r" defTabSz="923925" eaLnBrk="0" hangingPunct="0">
              <a:defRPr/>
            </a:pPr>
            <a:endParaRPr lang="en-US" sz="800" dirty="0">
              <a:solidFill>
                <a:srgbClr val="7F7F7F"/>
              </a:solidFill>
              <a:cs typeface="ＭＳ Ｐゴシック" pitchFamily="-112" charset="-128"/>
            </a:endParaRPr>
          </a:p>
        </p:txBody>
      </p:sp>
      <p:pic>
        <p:nvPicPr>
          <p:cNvPr id="59400" name="Picture 17" descr="bar a shor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11550" y="8870950"/>
            <a:ext cx="3435350" cy="1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9402" name="Group 24"/>
          <p:cNvGrpSpPr>
            <a:grpSpLocks/>
          </p:cNvGrpSpPr>
          <p:nvPr/>
        </p:nvGrpSpPr>
        <p:grpSpPr bwMode="auto">
          <a:xfrm>
            <a:off x="3381375" y="8880475"/>
            <a:ext cx="2451100" cy="327025"/>
            <a:chOff x="2445" y="4095"/>
            <a:chExt cx="1524" cy="204"/>
          </a:xfrm>
        </p:grpSpPr>
        <p:sp>
          <p:nvSpPr>
            <p:cNvPr id="67609" name="Text Box 25"/>
            <p:cNvSpPr txBox="1">
              <a:spLocks noChangeArrowheads="1"/>
            </p:cNvSpPr>
            <p:nvPr userDrawn="1"/>
          </p:nvSpPr>
          <p:spPr bwMode="auto">
            <a:xfrm>
              <a:off x="2445" y="4095"/>
              <a:ext cx="152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382" tIns="46191" rIns="92382" bIns="46191">
              <a:spAutoFit/>
            </a:bodyPr>
            <a:lstStyle/>
            <a:p>
              <a:pPr defTabSz="923925">
                <a:spcBef>
                  <a:spcPct val="50000"/>
                </a:spcBef>
                <a:defRPr/>
              </a:pPr>
              <a:r>
                <a:rPr lang="en-US" sz="700" dirty="0">
                  <a:solidFill>
                    <a:schemeClr val="bg2"/>
                  </a:solidFill>
                </a:rPr>
                <a:t>© </a:t>
              </a:r>
              <a:r>
                <a:rPr lang="en-US" sz="700" dirty="0" smtClean="0">
                  <a:solidFill>
                    <a:schemeClr val="bg2"/>
                  </a:solidFill>
                </a:rPr>
                <a:t>2011 </a:t>
              </a:r>
              <a:r>
                <a:rPr lang="en-US" sz="700" dirty="0">
                  <a:solidFill>
                    <a:schemeClr val="bg2"/>
                  </a:solidFill>
                </a:rPr>
                <a:t>Mentor Graphics Corp. Company Confidential</a:t>
              </a:r>
            </a:p>
          </p:txBody>
        </p:sp>
        <p:sp>
          <p:nvSpPr>
            <p:cNvPr id="1046" name="Text Box 22"/>
            <p:cNvSpPr txBox="1">
              <a:spLocks noChangeArrowheads="1"/>
            </p:cNvSpPr>
            <p:nvPr userDrawn="1"/>
          </p:nvSpPr>
          <p:spPr bwMode="auto">
            <a:xfrm>
              <a:off x="2448" y="4164"/>
              <a:ext cx="912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382" tIns="46191" rIns="230955" bIns="46191"/>
            <a:lstStyle/>
            <a:p>
              <a:pPr defTabSz="923925">
                <a:spcBef>
                  <a:spcPct val="50000"/>
                </a:spcBef>
                <a:defRPr/>
              </a:pPr>
              <a:r>
                <a:rPr lang="en-US" sz="800" b="1" dirty="0">
                  <a:solidFill>
                    <a:schemeClr val="bg2"/>
                  </a:solidFill>
                  <a:cs typeface="ＭＳ Ｐゴシック" pitchFamily="-112" charset="-128"/>
                </a:rPr>
                <a:t>www.mentor.com</a:t>
              </a:r>
            </a:p>
          </p:txBody>
        </p:sp>
      </p:grpSp>
      <p:pic>
        <p:nvPicPr>
          <p:cNvPr id="59403" name="Picture 12" descr="MGC-Logo_Black-7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65838" y="8951913"/>
            <a:ext cx="711200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946900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228600" rIns="92382" bIns="45720" numCol="1" anchor="t" anchorCtr="1" compatLnSpc="1">
            <a:prstTxWarp prst="textNoShape">
              <a:avLst/>
            </a:prstTxWarp>
          </a:bodyPr>
          <a:lstStyle>
            <a:lvl1pPr algn="ctr" defTabSz="923925">
              <a:defRPr sz="900">
                <a:ea typeface="+mn-ea"/>
              </a:defRPr>
            </a:lvl1pPr>
          </a:lstStyle>
          <a:p>
            <a:pPr>
              <a:defRPr/>
            </a:pPr>
            <a:r>
              <a:rPr lang="en-US" dirty="0"/>
              <a:t>Presentation Title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5"/>
          </p:nvPr>
        </p:nvSpPr>
        <p:spPr>
          <a:xfrm>
            <a:off x="0" y="8988270"/>
            <a:ext cx="466344" cy="23043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/>
            </a:lvl1pPr>
          </a:lstStyle>
          <a:p>
            <a:fld id="{4EF60D13-6827-4DE5-BBDB-189D9C1C94B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4"/>
          </p:nvPr>
        </p:nvSpPr>
        <p:spPr>
          <a:xfrm>
            <a:off x="474728" y="8988270"/>
            <a:ext cx="2971800" cy="2377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/>
            </a:lvl1pPr>
          </a:lstStyle>
          <a:p>
            <a:r>
              <a:rPr lang="en-US" dirty="0" smtClean="0"/>
              <a:t>Your Initials, Presentation Title, Month Year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7687080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defTabSz="228600" rtl="0" eaLnBrk="0" fontAlgn="base" hangingPunct="0">
      <a:spcBef>
        <a:spcPct val="30000"/>
      </a:spcBef>
      <a:spcAft>
        <a:spcPct val="0"/>
      </a:spcAft>
      <a:defRPr sz="1200" kern="1200" baseline="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1pPr>
    <a:lvl2pPr marL="293688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2pPr>
    <a:lvl3pPr marL="636588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3pPr>
    <a:lvl4pPr marL="979488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4pPr>
    <a:lvl5pPr marL="1322388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>
                <a:ea typeface="ＭＳ Ｐゴシック" pitchFamily="-112" charset="-128"/>
              </a:rPr>
              <a:t>Presentation Title</a:t>
            </a: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60D13-6827-4DE5-BBDB-189D9C1C94B1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Your Initials, Presentation Title, Month Year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Presentation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F60D13-6827-4DE5-BBDB-189D9C1C94B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Your Initials, Presentation Title, Month Year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Presentation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F60D13-6827-4DE5-BBDB-189D9C1C94B1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Your Initials, Presentation Title, Month Year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474705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Presentation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F60D13-6827-4DE5-BBDB-189D9C1C94B1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Your Initials, Presentation Title, Month Year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11" name="Picture 2" descr="C:\Documents and Settings\lseigneu\Desktop\PPT2007-revD\Final RevD BKGs\BKG-rev-D-150dpi_IC.jpg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</p:spPr>
        </p:pic>
        <p:grpSp>
          <p:nvGrpSpPr>
            <p:cNvPr id="12" name="Group 5"/>
            <p:cNvGrpSpPr/>
            <p:nvPr userDrawn="1"/>
          </p:nvGrpSpPr>
          <p:grpSpPr>
            <a:xfrm>
              <a:off x="6847605" y="5514110"/>
              <a:ext cx="2171700" cy="1219200"/>
              <a:chOff x="6839568" y="5506068"/>
              <a:chExt cx="2171700" cy="121920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6839568" y="5506068"/>
                <a:ext cx="2171700" cy="1219200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/>
                  <a:ea typeface="+mn-ea"/>
                  <a:cs typeface="+mn-cs"/>
                </a:endParaRPr>
              </a:p>
            </p:txBody>
          </p:sp>
          <p:pic>
            <p:nvPicPr>
              <p:cNvPr id="14" name="Picture 4" descr="N:\GRAPHICS DROP\_to Linda\MGC-Logo_PMS201 [Converted].e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068450" y="5855900"/>
                <a:ext cx="1716300" cy="568547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12802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457575" y="2852738"/>
            <a:ext cx="5313363" cy="541337"/>
          </a:xfrm>
        </p:spPr>
        <p:txBody>
          <a:bodyPr lIns="0" rIns="0"/>
          <a:lstStyle>
            <a:lvl1pPr marL="0" indent="0">
              <a:buFont typeface="Wingdings" pitchFamily="-112" charset="2"/>
              <a:buNone/>
              <a:tabLst>
                <a:tab pos="3886200" algn="l"/>
              </a:tabLst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2800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57575" y="914400"/>
            <a:ext cx="5303838" cy="1752600"/>
          </a:xfrm>
        </p:spPr>
        <p:txBody>
          <a:bodyPr lIns="0" rIns="0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16038"/>
            <a:ext cx="4495800" cy="5070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16038"/>
            <a:ext cx="4495800" cy="5070475"/>
          </a:xfrm>
        </p:spPr>
        <p:txBody>
          <a:bodyPr/>
          <a:lstStyle>
            <a:lvl1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428C8A"/>
              </a:buClr>
              <a:buSzPct val="80000"/>
              <a:buFont typeface="Wingdings" pitchFamily="-112" charset="2"/>
              <a:buChar char="n"/>
              <a:tabLst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2057400" marR="0" indent="-2286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SzTx/>
              <a:buFont typeface="Tahoma" pitchFamily="-112" charset="0"/>
              <a:buNone/>
              <a:tabLst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 anchor="b" anchorCtr="0"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Tessent Shell Overview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0" y="6626225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ctr">
              <a:defRPr sz="800">
                <a:solidFill>
                  <a:schemeClr val="tx2"/>
                </a:solidFill>
              </a:defRPr>
            </a:lvl1pPr>
          </a:lstStyle>
          <a:p>
            <a:fld id="{B4689765-5485-4130-8525-AA8B12692E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4040188" cy="879475"/>
          </a:xfrm>
        </p:spPr>
        <p:txBody>
          <a:bodyPr lIns="118872" rIns="118872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 lIns="118872" rIns="118872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95400"/>
            <a:ext cx="4041775" cy="879475"/>
          </a:xfrm>
        </p:spPr>
        <p:txBody>
          <a:bodyPr lIns="118872" rIns="118872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 lIns="118872" rIns="118872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 anchor="b" anchorCtr="0"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Tessent Shell Overview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0" y="6626225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ctr">
              <a:defRPr sz="800">
                <a:solidFill>
                  <a:schemeClr val="tx2"/>
                </a:solidFill>
              </a:defRPr>
            </a:lvl1pPr>
          </a:lstStyle>
          <a:p>
            <a:fld id="{B4689765-5485-4130-8525-AA8B12692E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850"/>
              </a:spcBef>
              <a:defRPr/>
            </a:lvl1pPr>
            <a:lvl4pPr>
              <a:defRPr/>
            </a:lvl4pPr>
            <a:lvl5pPr>
              <a:buFont typeface="Arial" pitchFamily="34" charset="0"/>
              <a:buChar char="•"/>
              <a:defRPr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</a:t>
            </a:r>
            <a:r>
              <a:rPr lang="en-US" dirty="0" smtClean="0"/>
              <a:t>level</a:t>
            </a:r>
          </a:p>
          <a:p>
            <a:pPr lvl="4"/>
            <a:endParaRPr lang="en-US" dirty="0" smtClean="0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xfrm>
            <a:off x="381000" y="6626225"/>
            <a:ext cx="5212080" cy="231775"/>
          </a:xfrm>
        </p:spPr>
        <p:txBody>
          <a:bodyPr anchor="b" anchorCtr="0"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Tessent Shell Overview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0" y="6626225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ctr">
              <a:defRPr sz="800">
                <a:solidFill>
                  <a:schemeClr val="tx2"/>
                </a:solidFill>
              </a:defRPr>
            </a:lvl1pPr>
          </a:lstStyle>
          <a:p>
            <a:fld id="{B4689765-5485-4130-8525-AA8B12692E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0" y="6629400"/>
            <a:ext cx="384048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E354D0-0F60-479F-871B-3606072BA91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0999" y="6626225"/>
            <a:ext cx="521208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tx2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 dirty="0" smtClean="0"/>
              <a:t>Tessent Shell Overview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7638" y="1316038"/>
            <a:ext cx="5186362" cy="5070475"/>
          </a:xfrm>
        </p:spPr>
        <p:txBody>
          <a:bodyPr lIns="228600"/>
          <a:lstStyle>
            <a:lvl1pPr>
              <a:spcBef>
                <a:spcPts val="85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spcBef>
                <a:spcPts val="0"/>
              </a:spcBef>
              <a:buFont typeface="Tahoma" pitchFamily="34" charset="0"/>
              <a:buChar char="–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 anchor="b" anchorCtr="0"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Tessent Shell Overview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0" y="6626225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ctr">
              <a:defRPr sz="800">
                <a:solidFill>
                  <a:schemeClr val="tx2"/>
                </a:solidFill>
              </a:defRPr>
            </a:lvl1pPr>
          </a:lstStyle>
          <a:p>
            <a:fld id="{B4689765-5485-4130-8525-AA8B12692E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1316038"/>
            <a:ext cx="9144000" cy="507047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 anchor="b" anchorCtr="0"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Tessent Shell Overview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0" y="6626225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ctr">
              <a:defRPr sz="800">
                <a:solidFill>
                  <a:schemeClr val="tx2"/>
                </a:solidFill>
              </a:defRPr>
            </a:lvl1pPr>
          </a:lstStyle>
          <a:p>
            <a:fld id="{B4689765-5485-4130-8525-AA8B12692E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9" name="Picture 3" descr="C:\Documents and Settings\lseigneu\Desktop\PPT MAIN DEV\TESTING FILE SIZES\SET PS bkgs in PP saved as JPGs then used for template\A\_B AS POSTED w C bkgs dropped in\Slide5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616200"/>
            <a:ext cx="7772400" cy="1612900"/>
          </a:xfrm>
        </p:spPr>
        <p:txBody>
          <a:bodyPr anchor="ctr" anchorCtr="1"/>
          <a:lstStyle>
            <a:lvl1pPr algn="ctr">
              <a:defRPr sz="3600" b="1" cap="all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</a:t>
            </a:r>
            <a:r>
              <a:rPr lang="en-US" dirty="0" smtClean="0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1700"/>
            <a:ext cx="7772400" cy="444500"/>
          </a:xfrm>
        </p:spPr>
        <p:txBody>
          <a:bodyPr anchor="b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Quot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28800"/>
            <a:ext cx="9144000" cy="2832100"/>
          </a:xfrm>
        </p:spPr>
        <p:txBody>
          <a:bodyPr anchor="ctr" anchorCtr="1"/>
          <a:lstStyle>
            <a:lvl1pPr algn="ctr">
              <a:defRPr sz="3200" b="1" i="1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</a:t>
            </a:r>
            <a:r>
              <a:rPr lang="en-US" dirty="0" smtClean="0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99000"/>
            <a:ext cx="7772400" cy="444500"/>
          </a:xfrm>
        </p:spPr>
        <p:txBody>
          <a:bodyPr anchor="b"/>
          <a:lstStyle>
            <a:lvl1pPr marL="0" indent="0" algn="r">
              <a:buNone/>
              <a:defRPr sz="1600" i="1">
                <a:solidFill>
                  <a:schemeClr val="bg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5" name="Picture 2" descr="C:\Documents and Settings\lseigneu\Desktop\PPT MAIN DEV\TESTING FILE SIZES\SET PS bkgs in PP saved as JPGs then used for template\A\_B AS POSTED w C bkgs dropped in\Slide4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, no top ru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066800"/>
            <a:ext cx="91440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 anchor="b" anchorCtr="0"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Tessent Shell Overview</a:t>
            </a:r>
            <a:endParaRPr lang="en-US" dirty="0"/>
          </a:p>
        </p:txBody>
      </p:sp>
      <p:sp>
        <p:nvSpPr>
          <p:cNvPr id="4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0" y="6626225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ctr">
              <a:defRPr sz="800">
                <a:solidFill>
                  <a:schemeClr val="tx2"/>
                </a:solidFill>
              </a:defRPr>
            </a:lvl1pPr>
          </a:lstStyle>
          <a:p>
            <a:fld id="{B4689765-5485-4130-8525-AA8B12692E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-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Documents and Settings\lseigneu\Desktop\template 032110 home\lite close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BKG-12x-Rules.jpg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0" y="1316038"/>
            <a:ext cx="9144000" cy="507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0" tIns="45720" rIns="45720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endParaRPr lang="en-US" dirty="0" smtClean="0"/>
          </a:p>
        </p:txBody>
      </p:sp>
      <p:sp>
        <p:nvSpPr>
          <p:cNvPr id="1029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0" y="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0" tIns="45720" rIns="45720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50" name="Rectangle 26"/>
          <p:cNvSpPr>
            <a:spLocks noGrp="1" noChangeArrowheads="1"/>
          </p:cNvSpPr>
          <p:nvPr userDrawn="1">
            <p:ph type="ftr" sz="quarter" idx="3"/>
          </p:nvPr>
        </p:nvSpPr>
        <p:spPr bwMode="auto">
          <a:xfrm>
            <a:off x="380999" y="6626225"/>
            <a:ext cx="521208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tx2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 dirty="0" smtClean="0"/>
              <a:t>Tessent Shell Overview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 userDrawn="1">
            <p:ph type="sldNum" sz="quarter" idx="4"/>
          </p:nvPr>
        </p:nvSpPr>
        <p:spPr>
          <a:xfrm>
            <a:off x="0" y="6626225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ctr">
              <a:defRPr sz="800">
                <a:solidFill>
                  <a:schemeClr val="tx2"/>
                </a:solidFill>
              </a:defRPr>
            </a:lvl1pPr>
          </a:lstStyle>
          <a:p>
            <a:fld id="{B4689765-5485-4130-8525-AA8B12692EF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5648325" y="6510338"/>
            <a:ext cx="2419350" cy="323851"/>
            <a:chOff x="5648325" y="6510338"/>
            <a:chExt cx="2419350" cy="323851"/>
          </a:xfrm>
        </p:grpSpPr>
        <p:sp>
          <p:nvSpPr>
            <p:cNvPr id="1046" name="Text Box 22"/>
            <p:cNvSpPr txBox="1">
              <a:spLocks noChangeArrowheads="1"/>
            </p:cNvSpPr>
            <p:nvPr userDrawn="1"/>
          </p:nvSpPr>
          <p:spPr bwMode="auto">
            <a:xfrm>
              <a:off x="5653088" y="6619876"/>
              <a:ext cx="1447800" cy="21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228600"/>
            <a:lstStyle/>
            <a:p>
              <a:pPr>
                <a:spcBef>
                  <a:spcPct val="50000"/>
                </a:spcBef>
                <a:defRPr/>
              </a:pPr>
              <a:r>
                <a:rPr lang="en-US" sz="800" b="1" dirty="0">
                  <a:solidFill>
                    <a:schemeClr val="tx2"/>
                  </a:solidFill>
                  <a:cs typeface="ＭＳ Ｐゴシック" pitchFamily="-112" charset="-128"/>
                </a:rPr>
                <a:t>www.mentor.com</a:t>
              </a:r>
            </a:p>
          </p:txBody>
        </p:sp>
        <p:sp>
          <p:nvSpPr>
            <p:cNvPr id="1048" name="Text Box 24"/>
            <p:cNvSpPr txBox="1">
              <a:spLocks noChangeArrowheads="1"/>
            </p:cNvSpPr>
            <p:nvPr userDrawn="1"/>
          </p:nvSpPr>
          <p:spPr bwMode="auto">
            <a:xfrm>
              <a:off x="5648325" y="6510338"/>
              <a:ext cx="2419350" cy="198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700" dirty="0">
                  <a:solidFill>
                    <a:schemeClr val="tx2"/>
                  </a:solidFill>
                </a:rPr>
                <a:t>© </a:t>
              </a:r>
              <a:r>
                <a:rPr lang="en-US" sz="700" dirty="0" smtClean="0">
                  <a:solidFill>
                    <a:schemeClr val="tx2"/>
                  </a:solidFill>
                </a:rPr>
                <a:t>2011 </a:t>
              </a:r>
              <a:r>
                <a:rPr lang="en-US" sz="700" dirty="0">
                  <a:solidFill>
                    <a:schemeClr val="tx2"/>
                  </a:solidFill>
                </a:rPr>
                <a:t>Mentor Graphics Corp. Company Confidential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3" r:id="rId3"/>
    <p:sldLayoutId id="2147483736" r:id="rId4"/>
    <p:sldLayoutId id="2147483734" r:id="rId5"/>
    <p:sldLayoutId id="2147483726" r:id="rId6"/>
    <p:sldLayoutId id="2147483737" r:id="rId7"/>
    <p:sldLayoutId id="2147483729" r:id="rId8"/>
    <p:sldLayoutId id="2147483738" r:id="rId9"/>
    <p:sldLayoutId id="2147483727" r:id="rId10"/>
    <p:sldLayoutId id="2147483728" r:id="rId11"/>
  </p:sldLayoutIdLst>
  <p:transition>
    <p:fade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ＭＳ Ｐゴシック" pitchFamily="-112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  <a:ea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  <a:ea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  <a:ea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  <a:ea typeface="ＭＳ Ｐゴシック" pitchFamily="-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</a:defRPr>
      </a:lvl9pPr>
    </p:titleStyle>
    <p:bodyStyle>
      <a:lvl1pPr marL="342900" indent="-342900" algn="l" rtl="0" eaLnBrk="0" fontAlgn="base" hangingPunct="0">
        <a:spcBef>
          <a:spcPct val="30000"/>
        </a:spcBef>
        <a:spcAft>
          <a:spcPct val="0"/>
        </a:spcAft>
        <a:buClr>
          <a:srgbClr val="428C8A"/>
        </a:buClr>
        <a:buSzPct val="80000"/>
        <a:buFont typeface="Wingdings" pitchFamily="-112" charset="2"/>
        <a:buChar char="n"/>
        <a:defRPr sz="2400">
          <a:solidFill>
            <a:schemeClr val="tx2"/>
          </a:solidFill>
          <a:latin typeface="+mn-lt"/>
          <a:ea typeface="ＭＳ Ｐゴシック" pitchFamily="-112" charset="-128"/>
          <a:cs typeface="+mn-cs"/>
        </a:defRPr>
      </a:lvl1pPr>
      <a:lvl2pPr marL="803275" indent="-346075" algn="l" rtl="0" eaLnBrk="0" fontAlgn="base" hangingPunct="0">
        <a:spcBef>
          <a:spcPts val="0"/>
        </a:spcBef>
        <a:spcAft>
          <a:spcPct val="0"/>
        </a:spcAft>
        <a:buClr>
          <a:schemeClr val="bg2"/>
        </a:buClr>
        <a:buFont typeface="Tahoma" pitchFamily="-112" charset="0"/>
        <a:buChar char="—"/>
        <a:defRPr sz="2000">
          <a:solidFill>
            <a:schemeClr val="bg2"/>
          </a:solidFill>
          <a:latin typeface="+mn-lt"/>
          <a:ea typeface="ＭＳ Ｐゴシック" pitchFamily="-112" charset="-128"/>
        </a:defRPr>
      </a:lvl2pPr>
      <a:lvl3pPr marL="1193800" indent="-228600" algn="l" rtl="0" eaLnBrk="0" fontAlgn="base" hangingPunct="0">
        <a:spcBef>
          <a:spcPts val="0"/>
        </a:spcBef>
        <a:spcAft>
          <a:spcPct val="0"/>
        </a:spcAft>
        <a:buClr>
          <a:schemeClr val="bg2"/>
        </a:buClr>
        <a:buFont typeface="Tahoma" pitchFamily="-112" charset="0"/>
        <a:buChar char="–"/>
        <a:defRPr>
          <a:solidFill>
            <a:schemeClr val="bg2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ts val="0"/>
        </a:spcBef>
        <a:spcAft>
          <a:spcPct val="0"/>
        </a:spcAft>
        <a:buClr>
          <a:schemeClr val="bg2"/>
        </a:buClr>
        <a:buFont typeface="Tahoma" pitchFamily="-112" charset="0"/>
        <a:buChar char="–"/>
        <a:defRPr sz="1600">
          <a:solidFill>
            <a:schemeClr val="bg2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30000"/>
        </a:spcBef>
        <a:spcAft>
          <a:spcPct val="0"/>
        </a:spcAft>
        <a:buClr>
          <a:schemeClr val="bg2"/>
        </a:buClr>
        <a:buFont typeface="Arial" pitchFamily="34" charset="0"/>
        <a:buChar char="•"/>
        <a:defRPr sz="1600">
          <a:solidFill>
            <a:schemeClr val="bg2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30000"/>
        </a:spcBef>
        <a:spcAft>
          <a:spcPct val="0"/>
        </a:spcAft>
        <a:buClr>
          <a:schemeClr val="bg2"/>
        </a:buClr>
        <a:buFont typeface="Tahoma" pitchFamily="-112" charset="0"/>
        <a:defRPr sz="1600">
          <a:solidFill>
            <a:schemeClr val="bg2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30000"/>
        </a:spcBef>
        <a:spcAft>
          <a:spcPct val="0"/>
        </a:spcAft>
        <a:buClr>
          <a:schemeClr val="bg2"/>
        </a:buClr>
        <a:buFont typeface="Tahoma" pitchFamily="-112" charset="0"/>
        <a:defRPr sz="1600">
          <a:solidFill>
            <a:schemeClr val="bg2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30000"/>
        </a:spcBef>
        <a:spcAft>
          <a:spcPct val="0"/>
        </a:spcAft>
        <a:buClr>
          <a:schemeClr val="bg2"/>
        </a:buClr>
        <a:buFont typeface="Tahoma" pitchFamily="-112" charset="0"/>
        <a:defRPr sz="1600">
          <a:solidFill>
            <a:schemeClr val="bg2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30000"/>
        </a:spcBef>
        <a:spcAft>
          <a:spcPct val="0"/>
        </a:spcAft>
        <a:buClr>
          <a:schemeClr val="bg2"/>
        </a:buClr>
        <a:buFont typeface="Tahoma" pitchFamily="-112" charset="0"/>
        <a:defRPr sz="1600">
          <a:solidFill>
            <a:schemeClr val="bg2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b="0" dirty="0"/>
              <a:t/>
            </a:r>
            <a:br>
              <a:rPr lang="en-US" sz="2800" b="0" dirty="0"/>
            </a:br>
            <a:r>
              <a:rPr lang="en-US" sz="2800" dirty="0" smtClean="0"/>
              <a:t>Various </a:t>
            </a:r>
            <a:r>
              <a:rPr lang="en-US" sz="2800" dirty="0"/>
              <a:t>widget enhancements and self-explanatory widgets applications of </a:t>
            </a:r>
            <a:r>
              <a:rPr lang="en-US" sz="2800" dirty="0" err="1"/>
              <a:t>Tcl</a:t>
            </a:r>
            <a:r>
              <a:rPr lang="en-US" sz="2800" dirty="0"/>
              <a:t>/</a:t>
            </a:r>
            <a:r>
              <a:rPr lang="en-US" sz="2800" dirty="0" err="1"/>
              <a:t>Tk</a:t>
            </a:r>
            <a:r>
              <a:rPr lang="en-US" sz="2800" dirty="0"/>
              <a:t> </a:t>
            </a:r>
            <a:r>
              <a:rPr lang="en-US" sz="2800" dirty="0" smtClean="0"/>
              <a:t>GUI</a:t>
            </a:r>
          </a:p>
        </p:txBody>
      </p:sp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3448050" y="4279900"/>
            <a:ext cx="5308600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>
              <a:spcBef>
                <a:spcPct val="30000"/>
              </a:spcBef>
              <a:buClr>
                <a:srgbClr val="428C8A"/>
              </a:buClr>
              <a:buSzPct val="105000"/>
              <a:buFont typeface="Wingdings" pitchFamily="-112" charset="2"/>
              <a:buNone/>
              <a:tabLst>
                <a:tab pos="3886200" algn="l"/>
              </a:tabLst>
            </a:pPr>
            <a:endParaRPr lang="en-US" sz="1800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19115" y="3505810"/>
            <a:ext cx="387522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Author</a:t>
            </a:r>
            <a:r>
              <a:rPr lang="en-US" sz="2000" dirty="0" smtClean="0"/>
              <a:t>:		Rahul </a:t>
            </a:r>
            <a:r>
              <a:rPr lang="en-US" sz="2000" dirty="0" err="1" smtClean="0"/>
              <a:t>Dashore</a:t>
            </a:r>
            <a:endParaRPr lang="en-US" sz="2000" dirty="0" smtClean="0"/>
          </a:p>
          <a:p>
            <a:r>
              <a:rPr lang="en-US" sz="2000" dirty="0" smtClean="0"/>
              <a:t>	</a:t>
            </a:r>
            <a:r>
              <a:rPr lang="en-US" sz="2000" dirty="0" smtClean="0"/>
              <a:t>	Mentor Graphics</a:t>
            </a:r>
          </a:p>
          <a:p>
            <a:endParaRPr lang="en-US" sz="2000" dirty="0" smtClean="0"/>
          </a:p>
          <a:p>
            <a:r>
              <a:rPr lang="en-US" sz="2000" dirty="0" smtClean="0"/>
              <a:t>Presenter: 	Tony Johnson</a:t>
            </a:r>
          </a:p>
          <a:p>
            <a:r>
              <a:rPr lang="en-US" sz="2000" dirty="0" smtClean="0"/>
              <a:t>	</a:t>
            </a:r>
            <a:r>
              <a:rPr lang="en-US" sz="2000" dirty="0" smtClean="0"/>
              <a:t>	Mentor Graphics</a:t>
            </a:r>
          </a:p>
          <a:p>
            <a:endParaRPr lang="en-US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Enhanced Entry Widget (Pseudo Code)</a:t>
            </a:r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39755244"/>
              </p:ext>
            </p:extLst>
          </p:nvPr>
        </p:nvGraphicFramePr>
        <p:xfrm>
          <a:off x="78615" y="1431940"/>
          <a:ext cx="4416577" cy="464759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416577"/>
              </a:tblGrid>
              <a:tr h="4647590">
                <a:tc>
                  <a:txBody>
                    <a:bodyPr/>
                    <a:lstStyle/>
                    <a:p>
                      <a:r>
                        <a:rPr lang="en-US" sz="1200" b="0" u="none" strike="noStrike" kern="1200" baseline="0" dirty="0" err="1" smtClean="0"/>
                        <a:t>itcl</a:t>
                      </a:r>
                      <a:r>
                        <a:rPr lang="en-US" sz="1200" b="0" u="none" strike="noStrike" kern="1200" baseline="0" dirty="0" smtClean="0"/>
                        <a:t>::class ::</a:t>
                      </a:r>
                      <a:r>
                        <a:rPr lang="en-US" sz="1200" b="0" u="none" strike="noStrike" kern="1200" baseline="0" dirty="0" err="1" smtClean="0"/>
                        <a:t>advwidgets</a:t>
                      </a:r>
                      <a:r>
                        <a:rPr lang="en-US" sz="1200" b="0" u="none" strike="noStrike" kern="1200" baseline="0" dirty="0" smtClean="0"/>
                        <a:t>::entry { </a:t>
                      </a:r>
                    </a:p>
                    <a:p>
                      <a:r>
                        <a:rPr lang="en-US" sz="1200" b="0" u="none" strike="noStrike" kern="1200" baseline="0" dirty="0" smtClean="0"/>
                        <a:t>   #variable list (internal variables used by class) </a:t>
                      </a:r>
                    </a:p>
                    <a:p>
                      <a:r>
                        <a:rPr lang="en-US" sz="1200" b="0" u="none" strike="noStrike" kern="1200" baseline="0" dirty="0" smtClean="0"/>
                        <a:t>      #define variables with default values </a:t>
                      </a:r>
                    </a:p>
                    <a:p>
                      <a:endParaRPr lang="en-US" sz="1200" b="0" u="none" strike="noStrike" kern="1200" baseline="0" dirty="0" smtClean="0"/>
                    </a:p>
                    <a:p>
                      <a:r>
                        <a:rPr lang="en-US" sz="1200" b="0" u="none" strike="noStrike" kern="1200" baseline="0" dirty="0" smtClean="0"/>
                        <a:t>   #constructor code </a:t>
                      </a:r>
                    </a:p>
                    <a:p>
                      <a:r>
                        <a:rPr lang="en-US" sz="1200" b="0" u="none" strike="noStrike" kern="1200" baseline="0" dirty="0" smtClean="0"/>
                        <a:t>      #parses and assign values to corresponding variables </a:t>
                      </a:r>
                    </a:p>
                    <a:p>
                      <a:r>
                        <a:rPr lang="en-US" sz="1200" b="0" u="none" strike="noStrike" kern="1200" baseline="0" dirty="0" smtClean="0"/>
                        <a:t>      #constructs entry widget with following components </a:t>
                      </a:r>
                    </a:p>
                    <a:p>
                      <a:r>
                        <a:rPr lang="en-US" sz="1200" b="0" u="none" strike="noStrike" kern="1200" baseline="0" dirty="0" smtClean="0"/>
                        <a:t>         #top frame </a:t>
                      </a:r>
                    </a:p>
                    <a:p>
                      <a:r>
                        <a:rPr lang="en-US" sz="1200" b="0" u="none" strike="noStrike" kern="1200" baseline="0" dirty="0" smtClean="0"/>
                        <a:t>         #label widget </a:t>
                      </a:r>
                    </a:p>
                    <a:p>
                      <a:r>
                        <a:rPr lang="en-US" sz="1200" b="0" u="none" strike="noStrike" kern="1200" baseline="0" dirty="0" smtClean="0"/>
                        <a:t>         #entry widget </a:t>
                      </a:r>
                    </a:p>
                    <a:p>
                      <a:r>
                        <a:rPr lang="en-US" sz="1200" b="0" u="none" strike="noStrike" kern="1200" baseline="0" dirty="0" smtClean="0"/>
                        <a:t>         #dropdown button </a:t>
                      </a:r>
                    </a:p>
                    <a:p>
                      <a:r>
                        <a:rPr lang="en-US" sz="1200" b="0" u="none" strike="noStrike" kern="1200" baseline="0" dirty="0" smtClean="0"/>
                        <a:t>         #popup </a:t>
                      </a:r>
                      <a:r>
                        <a:rPr lang="en-US" sz="1200" b="0" u="none" strike="noStrike" kern="1200" baseline="0" dirty="0" err="1" smtClean="0"/>
                        <a:t>listbox</a:t>
                      </a:r>
                      <a:endParaRPr lang="en-US" sz="1200" b="0" u="none" strike="noStrike" kern="1200" baseline="0" dirty="0" smtClean="0"/>
                    </a:p>
                    <a:p>
                      <a:r>
                        <a:rPr lang="en-US" sz="1200" b="0" u="none" strike="noStrike" kern="1200" baseline="0" dirty="0" smtClean="0"/>
                        <a:t>         #pack label widget, entry widget, dropdown button </a:t>
                      </a:r>
                    </a:p>
                    <a:p>
                      <a:r>
                        <a:rPr lang="en-US" sz="1200" b="0" u="none" strike="noStrike" kern="1200" baseline="0" dirty="0" smtClean="0"/>
                        <a:t>            (left to right order in top frame)</a:t>
                      </a:r>
                    </a:p>
                    <a:p>
                      <a:r>
                        <a:rPr lang="en-US" sz="1200" b="0" u="none" strike="noStrike" kern="1200" baseline="0" dirty="0" smtClean="0"/>
                        <a:t>         #bindings on </a:t>
                      </a:r>
                      <a:r>
                        <a:rPr lang="en-US" sz="1200" b="0" u="none" strike="noStrike" kern="1200" baseline="0" dirty="0" err="1" smtClean="0"/>
                        <a:t>keypress</a:t>
                      </a:r>
                      <a:r>
                        <a:rPr lang="en-US" sz="1200" b="0" u="none" strike="noStrike" kern="1200" baseline="0" dirty="0" smtClean="0"/>
                        <a:t>, select values from </a:t>
                      </a:r>
                      <a:r>
                        <a:rPr lang="en-US" sz="1200" b="0" u="none" strike="noStrike" kern="1200" baseline="0" dirty="0" err="1" smtClean="0"/>
                        <a:t>listbox</a:t>
                      </a:r>
                      <a:r>
                        <a:rPr lang="en-US" sz="1200" b="0" u="none" strike="noStrike" kern="1200" baseline="0" dirty="0" smtClean="0"/>
                        <a:t> </a:t>
                      </a:r>
                      <a:r>
                        <a:rPr lang="en-US" sz="1200" b="0" u="none" strike="noStrike" kern="1200" baseline="0" dirty="0" err="1" smtClean="0"/>
                        <a:t>etc</a:t>
                      </a:r>
                      <a:r>
                        <a:rPr lang="en-US" sz="1200" b="0" u="none" strike="noStrike" kern="1200" baseline="0" dirty="0" smtClean="0"/>
                        <a:t> </a:t>
                      </a:r>
                    </a:p>
                    <a:p>
                      <a:r>
                        <a:rPr lang="en-US" sz="1200" b="0" u="none" strike="noStrike" kern="1200" baseline="0" dirty="0" smtClean="0"/>
                        <a:t>                </a:t>
                      </a:r>
                    </a:p>
                    <a:p>
                      <a:r>
                        <a:rPr lang="en-US" sz="1200" b="0" u="none" strike="noStrike" kern="1200" baseline="0" dirty="0" smtClean="0"/>
                        <a:t>     #validation </a:t>
                      </a:r>
                      <a:r>
                        <a:rPr lang="en-US" sz="1200" b="0" u="none" strike="noStrike" kern="1200" baseline="0" dirty="0" err="1" smtClean="0"/>
                        <a:t>proc</a:t>
                      </a:r>
                      <a:r>
                        <a:rPr lang="en-US" sz="1200" b="0" u="none" strike="noStrike" kern="1200" baseline="0" dirty="0" smtClean="0"/>
                        <a:t> </a:t>
                      </a:r>
                    </a:p>
                    <a:p>
                      <a:r>
                        <a:rPr lang="en-US" sz="1200" b="0" u="none" strike="noStrike" kern="1200" baseline="0" dirty="0" smtClean="0"/>
                        <a:t>         #validate based on different types and specified options </a:t>
                      </a:r>
                    </a:p>
                    <a:p>
                      <a:r>
                        <a:rPr lang="en-US" sz="1200" b="0" u="none" strike="noStrike" kern="1200" baseline="0" dirty="0" smtClean="0"/>
                        <a:t>} 	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Tessent Shell Overview</a:t>
            </a:r>
            <a:endParaRPr lang="en-US" dirty="0"/>
          </a:p>
        </p:txBody>
      </p:sp>
      <p:graphicFrame>
        <p:nvGraphicFramePr>
          <p:cNvPr id="16" name="Content Placeholder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932593056"/>
              </p:ext>
            </p:extLst>
          </p:nvPr>
        </p:nvGraphicFramePr>
        <p:xfrm>
          <a:off x="4648810" y="1431940"/>
          <a:ext cx="4416577" cy="464759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416577"/>
              </a:tblGrid>
              <a:tr h="4647590">
                <a:tc>
                  <a:txBody>
                    <a:bodyPr/>
                    <a:lstStyle/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#validation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for different types </a:t>
                      </a:r>
                    </a:p>
                    <a:p>
                      <a:endParaRPr lang="en-US" sz="12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itcl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::body ::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advwidgets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::entry::validate {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args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} {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#parse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arg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endParaRPr lang="en-US" sz="12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#if selected from the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listbox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it’s always valid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#return true </a:t>
                      </a:r>
                    </a:p>
                    <a:p>
                      <a:endParaRPr lang="en-US" sz="12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#set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current_entered_text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(which is appended current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keypress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entrywidget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text) </a:t>
                      </a:r>
                    </a:p>
                    <a:p>
                      <a:endParaRPr lang="en-US" sz="12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#validate for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enum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values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#set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current_entered_length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to length of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current_enetered_text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#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foreach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specified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enumvalues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#if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current_entered_text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is matched with first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current_entered_legth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enum_value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#return true 	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055593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Enhanced Entry Widget (Pseudo Code</a:t>
            </a:r>
            <a:r>
              <a:rPr lang="en-US" dirty="0" smtClean="0"/>
              <a:t>) …</a:t>
            </a:r>
            <a:endParaRPr lang="en-US" dirty="0"/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7764762"/>
              </p:ext>
            </p:extLst>
          </p:nvPr>
        </p:nvGraphicFramePr>
        <p:xfrm>
          <a:off x="78615" y="1316725"/>
          <a:ext cx="4301360" cy="5067605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301360"/>
              </a:tblGrid>
              <a:tr h="5067605">
                <a:tc>
                  <a:txBody>
                    <a:bodyPr/>
                    <a:lstStyle/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#based on type different validation: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#switch type {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#integer: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#if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allowed_negative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first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keypress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is ‘–‘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#return true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#if current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keypress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is not an integer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#return false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#if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current_entered_text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is not in allowed list or not in range </a:t>
                      </a:r>
                    </a:p>
                    <a:p>
                      <a:r>
                        <a:rPr lang="en-US" sz="1200" b="0" i="0" u="none" strike="noStrike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#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return false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#return true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#real: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#if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keypress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is neither an integer nor ‘.’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#return false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#if already a ‘.’ present and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keypress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is ‘.’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#return false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#return true 	</a:t>
                      </a:r>
                    </a:p>
                    <a:p>
                      <a:endParaRPr lang="en-US" sz="12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#time: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#set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time_end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#if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keypress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is integer and not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time_end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#return true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#if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keypress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is in allowed time symbol (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s|ms|us|ps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#set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time_end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1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#return true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#return false 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Tessent Shell Overview</a:t>
            </a:r>
            <a:endParaRPr lang="en-US" dirty="0"/>
          </a:p>
        </p:txBody>
      </p:sp>
      <p:graphicFrame>
        <p:nvGraphicFramePr>
          <p:cNvPr id="5" name="Content Placeholder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22266749"/>
              </p:ext>
            </p:extLst>
          </p:nvPr>
        </p:nvGraphicFramePr>
        <p:xfrm>
          <a:off x="4456785" y="1316725"/>
          <a:ext cx="4608600" cy="506946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608600"/>
              </a:tblGrid>
              <a:tr h="5069460">
                <a:tc>
                  <a:txBody>
                    <a:bodyPr/>
                    <a:lstStyle/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#binary: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#if [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b|o|h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 not specified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keypress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neither 0 nor 1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#return false  </a:t>
                      </a:r>
                    </a:p>
                    <a:p>
                      <a:endParaRPr lang="en-US" sz="12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#now only for allowed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b|o|h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binary only is considered above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#if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keypress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is integer and allowed is [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b|o|h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#return true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#if ‘ is not present in the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entry_box_text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keypress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is ‘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#set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bits_count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entry_box_text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#return true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#if ‘ present already and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keypress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‘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#return false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#if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keypress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is not [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b|o|h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#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retun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false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#else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#set base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b|o|h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#if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keypress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is in range of base (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b|o|h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set in the above step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#return true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#else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#return false 	</a:t>
                      </a:r>
                    </a:p>
                    <a:p>
                      <a:endParaRPr lang="en-US" sz="12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#string: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#return true (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enum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is already considered before)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}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} 	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233226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Foldable Widget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16038"/>
            <a:ext cx="9144000" cy="5070147"/>
          </a:xfrm>
        </p:spPr>
        <p:txBody>
          <a:bodyPr/>
          <a:lstStyle/>
          <a:p>
            <a:pPr algn="just"/>
            <a:r>
              <a:rPr lang="en-US" dirty="0" smtClean="0"/>
              <a:t>In EDA tools a frame may have huge number of children which may have some common properties.</a:t>
            </a:r>
          </a:p>
          <a:p>
            <a:pPr algn="just"/>
            <a:r>
              <a:rPr lang="en-US" dirty="0" smtClean="0"/>
              <a:t>Group of similar children widgets can be visible or hidden using folding widget. (+ or – indicates hidden and visible frame)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Syntax:</a:t>
            </a:r>
          </a:p>
          <a:p>
            <a:pPr algn="just"/>
            <a:endParaRPr lang="en-US" dirty="0" smtClean="0"/>
          </a:p>
          <a:p>
            <a:pPr marL="0" indent="0" algn="just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Tessent Shell Overview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38343577"/>
              </p:ext>
            </p:extLst>
          </p:nvPr>
        </p:nvGraphicFramePr>
        <p:xfrm>
          <a:off x="2259160" y="5042010"/>
          <a:ext cx="5933575" cy="118872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5933575"/>
              </a:tblGrid>
              <a:tr h="10753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	</a:t>
                      </a:r>
                      <a:r>
                        <a:rPr lang="en-US" sz="18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advwidgets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8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foldablewidget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.</a:t>
                      </a:r>
                      <a:r>
                        <a:rPr lang="en-US" sz="18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frame_path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\ </a:t>
                      </a:r>
                    </a:p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-</a:t>
                      </a:r>
                      <a:r>
                        <a:rPr lang="en-US" sz="18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labeltext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“</a:t>
                      </a:r>
                      <a:r>
                        <a:rPr lang="en-US" sz="18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DataInPort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” \ </a:t>
                      </a:r>
                    </a:p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-default collapse \ </a:t>
                      </a:r>
                    </a:p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-foreground “gray” 	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00" y="3121760"/>
            <a:ext cx="5799155" cy="158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184910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Foldable </a:t>
            </a:r>
            <a:r>
              <a:rPr lang="en-US" dirty="0" smtClean="0"/>
              <a:t>Widget (Pseudo </a:t>
            </a:r>
            <a:r>
              <a:rPr lang="en-US" dirty="0"/>
              <a:t>Code)</a:t>
            </a:r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47480668"/>
              </p:ext>
            </p:extLst>
          </p:nvPr>
        </p:nvGraphicFramePr>
        <p:xfrm>
          <a:off x="78615" y="1431940"/>
          <a:ext cx="4416577" cy="46634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416577"/>
              </a:tblGrid>
              <a:tr h="4647590">
                <a:tc>
                  <a:txBody>
                    <a:bodyPr/>
                    <a:lstStyle/>
                    <a:p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itcl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::class ::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advwidgets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foldablewidget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{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#variable list (internal variables used by class)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#define variables with default values </a:t>
                      </a:r>
                    </a:p>
                    <a:p>
                      <a:endParaRPr lang="en-US" sz="12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#constructor code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#parses and assigns values to corresponding variables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#constructs following components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#top frame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#label widget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#child site frame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#append [+] or [-] in the label text based on –default option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#places label at appropriate coordinates (top left corner of widget)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#if default is collapse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#set visible 0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#else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#set visible 1 </a:t>
                      </a:r>
                    </a:p>
                    <a:p>
                      <a:endParaRPr lang="en-US" sz="12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#binding on mouse-click to show/hide children widgets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#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declaration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#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showhide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to collapse/expand children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} 	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Tessent Shell Overview</a:t>
            </a:r>
            <a:endParaRPr lang="en-US" dirty="0"/>
          </a:p>
        </p:txBody>
      </p:sp>
      <p:graphicFrame>
        <p:nvGraphicFramePr>
          <p:cNvPr id="16" name="Content Placeholder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39116432"/>
              </p:ext>
            </p:extLst>
          </p:nvPr>
        </p:nvGraphicFramePr>
        <p:xfrm>
          <a:off x="4648810" y="1431940"/>
          <a:ext cx="4416577" cy="2468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416577"/>
              </a:tblGrid>
              <a:tr h="2381110">
                <a:tc>
                  <a:txBody>
                    <a:bodyPr/>
                    <a:lstStyle/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#show/hide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</a:t>
                      </a:r>
                      <a:endParaRPr lang="en-US" sz="12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2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itcl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::body ::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advwidgets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foldablewidget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showhide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{ } { </a:t>
                      </a:r>
                    </a:p>
                    <a:p>
                      <a:endParaRPr lang="en-US" sz="12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#if visible is 0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#modify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label_text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label_text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[-]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#pack child site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#set visible 1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#else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#modify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label_text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label_text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[+]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#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packfoget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child site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#set visible 0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} 	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400181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/>
            </a:r>
            <a:br>
              <a:rPr lang="en-US" b="0" dirty="0"/>
            </a:br>
            <a:r>
              <a:rPr lang="en-US" dirty="0"/>
              <a:t>Dynamic Row Modification </a:t>
            </a:r>
            <a:r>
              <a:rPr lang="en-US" dirty="0" smtClean="0"/>
              <a:t>Widget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16038"/>
            <a:ext cx="9144000" cy="5070147"/>
          </a:xfrm>
        </p:spPr>
        <p:txBody>
          <a:bodyPr/>
          <a:lstStyle/>
          <a:p>
            <a:pPr algn="just"/>
            <a:r>
              <a:rPr lang="en-US" dirty="0" smtClean="0"/>
              <a:t>Rows can be added and deleted from the widget on demand basis. + &amp; - button can be used to add or delete a row.</a:t>
            </a:r>
          </a:p>
          <a:p>
            <a:r>
              <a:rPr lang="en-US" dirty="0" smtClean="0"/>
              <a:t>Any enhanced entry widget can be plugged with this widget.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Syntax: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Tessent Shell Overview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67943869"/>
              </p:ext>
            </p:extLst>
          </p:nvPr>
        </p:nvGraphicFramePr>
        <p:xfrm>
          <a:off x="2267700" y="5080415"/>
          <a:ext cx="5415105" cy="122896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5415105"/>
              </a:tblGrid>
              <a:tr h="1228960">
                <a:tc>
                  <a:txBody>
                    <a:bodyPr/>
                    <a:lstStyle/>
                    <a:p>
                      <a:r>
                        <a:rPr lang="en-US" dirty="0" smtClean="0"/>
                        <a:t>	</a:t>
                      </a:r>
                      <a:r>
                        <a:rPr lang="en-US" sz="18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advwidgets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8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rowidget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.</a:t>
                      </a:r>
                      <a:r>
                        <a:rPr lang="en-US" sz="18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frame_path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\ </a:t>
                      </a:r>
                    </a:p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-</a:t>
                      </a:r>
                      <a:r>
                        <a:rPr lang="en-US" sz="18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labeltext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“</a:t>
                      </a:r>
                      <a:r>
                        <a:rPr lang="en-US" sz="18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decoded_values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” \ </a:t>
                      </a:r>
                    </a:p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-</a:t>
                      </a:r>
                      <a:r>
                        <a:rPr lang="en-US" sz="18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default_rows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3 \ </a:t>
                      </a:r>
                    </a:p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-</a:t>
                      </a:r>
                      <a:r>
                        <a:rPr lang="en-US" sz="18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default_values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{ 3’b100, “”, “” }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00" y="3236975"/>
            <a:ext cx="6150008" cy="1228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806202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/>
            </a:r>
            <a:br>
              <a:rPr lang="en-US" b="0" dirty="0"/>
            </a:br>
            <a:r>
              <a:rPr lang="en-US" dirty="0"/>
              <a:t>Dynamic Row Modification Widget(Pseudo Code)</a:t>
            </a:r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99612390"/>
              </p:ext>
            </p:extLst>
          </p:nvPr>
        </p:nvGraphicFramePr>
        <p:xfrm>
          <a:off x="78615" y="1431940"/>
          <a:ext cx="4416577" cy="437817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416577"/>
              </a:tblGrid>
              <a:tr h="4378170">
                <a:tc>
                  <a:txBody>
                    <a:bodyPr/>
                    <a:lstStyle/>
                    <a:p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itcl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::class ::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advwidgets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rowwidget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{ </a:t>
                      </a:r>
                    </a:p>
                    <a:p>
                      <a:endParaRPr lang="en-US" sz="12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#variable list (internal variables used by class)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#define variables with default values </a:t>
                      </a:r>
                    </a:p>
                    <a:p>
                      <a:endParaRPr lang="en-US" sz="12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#constructor code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#parses and assigns values to corresponding variables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#constructs following components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#top frame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#label widget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#child frame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#for 0 to –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default_rows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#create row frame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#pack + button – button and enhanced entry widget in row frame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#insert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default_value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for each row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#pack row frame in child frame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#pack label widget and child frame inside top frame 	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#various widget methods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#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addrow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#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deleterow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} 	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Tessent Shell Overview</a:t>
            </a:r>
            <a:endParaRPr lang="en-US" dirty="0"/>
          </a:p>
        </p:txBody>
      </p:sp>
      <p:graphicFrame>
        <p:nvGraphicFramePr>
          <p:cNvPr id="16" name="Content Placeholder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5140997"/>
              </p:ext>
            </p:extLst>
          </p:nvPr>
        </p:nvGraphicFramePr>
        <p:xfrm>
          <a:off x="4648810" y="1431940"/>
          <a:ext cx="4416577" cy="22860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416577"/>
              </a:tblGrid>
              <a:tr h="2150680">
                <a:tc>
                  <a:txBody>
                    <a:bodyPr/>
                    <a:lstStyle/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itcl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::body ::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advwidgets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rowwidget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addrow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{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current_row_path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} { </a:t>
                      </a:r>
                    </a:p>
                    <a:p>
                      <a:endParaRPr lang="en-US" sz="12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#create a new row frame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#create + button with associated command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#create – button with associated command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#created enhanced entry widget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#pack + button – button and enhanced entry widget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#pack new row frame below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current_row_path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#adjust indices of each available row (indices required for other functionality)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}	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72072354"/>
              </p:ext>
            </p:extLst>
          </p:nvPr>
        </p:nvGraphicFramePr>
        <p:xfrm>
          <a:off x="4648810" y="3889860"/>
          <a:ext cx="4416577" cy="19202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416577"/>
              </a:tblGrid>
              <a:tr h="1651415">
                <a:tc>
                  <a:txBody>
                    <a:bodyPr/>
                    <a:lstStyle/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itcl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::body ::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advwidgets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rowwidget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deleterow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{ </a:t>
                      </a:r>
                      <a:r>
                        <a:rPr lang="en-US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current_row_path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} { </a:t>
                      </a:r>
                    </a:p>
                    <a:p>
                      <a:endParaRPr lang="en-US" sz="12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#if number of rows in child frame is 1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#return (minimum one row is required) </a:t>
                      </a:r>
                    </a:p>
                    <a:p>
                      <a:endParaRPr lang="en-US" sz="12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#destroy current row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#adjust indices of each available row (indices required for other functionality)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} 	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241501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/>
            </a:r>
            <a:br>
              <a:rPr lang="en-US" b="0" dirty="0"/>
            </a:br>
            <a:r>
              <a:rPr lang="en-US" b="0" dirty="0"/>
              <a:t/>
            </a:r>
            <a:br>
              <a:rPr lang="en-US" b="0" dirty="0"/>
            </a:br>
            <a:r>
              <a:rPr lang="en-US" dirty="0"/>
              <a:t>A Self-explanatory </a:t>
            </a:r>
            <a:r>
              <a:rPr lang="en-US" dirty="0" smtClean="0"/>
              <a:t>Tree </a:t>
            </a:r>
            <a:r>
              <a:rPr lang="en-US" dirty="0"/>
              <a:t>Widget 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16038"/>
            <a:ext cx="5032860" cy="4724501"/>
          </a:xfrm>
        </p:spPr>
        <p:txBody>
          <a:bodyPr/>
          <a:lstStyle/>
          <a:p>
            <a:pPr algn="just"/>
            <a:r>
              <a:rPr lang="en-US" dirty="0" smtClean="0"/>
              <a:t>Coloring mechanism to indicate different signal on each node:</a:t>
            </a:r>
          </a:p>
          <a:p>
            <a:pPr lvl="1" algn="just"/>
            <a:r>
              <a:rPr lang="en-US" dirty="0" smtClean="0"/>
              <a:t>Red for error</a:t>
            </a:r>
          </a:p>
          <a:p>
            <a:pPr lvl="1" algn="just"/>
            <a:r>
              <a:rPr lang="en-US" dirty="0" smtClean="0"/>
              <a:t>Orange for ancestor of error node</a:t>
            </a:r>
          </a:p>
          <a:p>
            <a:pPr marL="457200" lvl="1" indent="0"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Similarly image color can be used for different status:</a:t>
            </a:r>
          </a:p>
          <a:p>
            <a:pPr lvl="1" algn="just"/>
            <a:r>
              <a:rPr lang="en-US" dirty="0" smtClean="0"/>
              <a:t>Green for fail, Red for fail, Grey for default …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Tessent Shell Overview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6480" y="1409699"/>
            <a:ext cx="3810915" cy="4362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552378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Fancier widgets and ease to use.</a:t>
            </a:r>
          </a:p>
          <a:p>
            <a:pPr algn="just"/>
            <a:r>
              <a:rPr lang="en-US" dirty="0" smtClean="0"/>
              <a:t>Modular and reusable.</a:t>
            </a:r>
          </a:p>
          <a:p>
            <a:pPr algn="just"/>
            <a:r>
              <a:rPr lang="en-US" dirty="0" smtClean="0"/>
              <a:t>Can be plugged with existing </a:t>
            </a:r>
            <a:r>
              <a:rPr lang="en-US" dirty="0" err="1" smtClean="0"/>
              <a:t>Tcl</a:t>
            </a:r>
            <a:r>
              <a:rPr lang="en-US" dirty="0" smtClean="0"/>
              <a:t>/</a:t>
            </a:r>
            <a:r>
              <a:rPr lang="en-US" dirty="0" err="1" smtClean="0"/>
              <a:t>Tk</a:t>
            </a:r>
            <a:r>
              <a:rPr lang="en-US" dirty="0" smtClean="0"/>
              <a:t> widgets.</a:t>
            </a:r>
          </a:p>
          <a:p>
            <a:pPr algn="just"/>
            <a:r>
              <a:rPr lang="en-US" dirty="0" smtClean="0"/>
              <a:t>Makes developers task easy.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Tessent Shell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85258222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/>
                </a:solidFill>
              </a:rPr>
              <a:t>Overview</a:t>
            </a:r>
          </a:p>
          <a:p>
            <a:r>
              <a:rPr lang="en-US" sz="2000" dirty="0">
                <a:solidFill>
                  <a:schemeClr val="tx1"/>
                </a:solidFill>
              </a:rPr>
              <a:t>Enhanced Entry Widget (Flow Chart)</a:t>
            </a:r>
          </a:p>
          <a:p>
            <a:r>
              <a:rPr lang="en-US" sz="2000" dirty="0">
                <a:solidFill>
                  <a:schemeClr val="tx1"/>
                </a:solidFill>
              </a:rPr>
              <a:t>Enhanced Entry Widget (</a:t>
            </a:r>
            <a:r>
              <a:rPr lang="en-US" sz="2000" dirty="0" smtClean="0">
                <a:solidFill>
                  <a:schemeClr val="tx1"/>
                </a:solidFill>
              </a:rPr>
              <a:t>Integer/Real/Binary/Time/String)</a:t>
            </a:r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Foldable </a:t>
            </a:r>
            <a:r>
              <a:rPr lang="en-US" sz="2000" dirty="0">
                <a:solidFill>
                  <a:schemeClr val="tx1"/>
                </a:solidFill>
              </a:rPr>
              <a:t>Widget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Dynamic Row Modification Widget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Self-explanatory </a:t>
            </a:r>
            <a:r>
              <a:rPr lang="en-US" sz="2000" dirty="0">
                <a:solidFill>
                  <a:schemeClr val="tx1"/>
                </a:solidFill>
              </a:rPr>
              <a:t>Tree Widget</a:t>
            </a:r>
          </a:p>
          <a:p>
            <a:r>
              <a:rPr lang="en-US" sz="2000" dirty="0">
                <a:solidFill>
                  <a:schemeClr val="tx1"/>
                </a:solidFill>
              </a:rPr>
              <a:t>Summary</a:t>
            </a:r>
          </a:p>
          <a:p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Tessent Shell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607223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16038"/>
            <a:ext cx="9144000" cy="4801312"/>
          </a:xfrm>
        </p:spPr>
        <p:txBody>
          <a:bodyPr/>
          <a:lstStyle/>
          <a:p>
            <a:pPr algn="just"/>
            <a:r>
              <a:rPr lang="en-US" sz="2000" dirty="0" err="1"/>
              <a:t>Tcl</a:t>
            </a:r>
            <a:r>
              <a:rPr lang="en-US" sz="2000" dirty="0"/>
              <a:t>/</a:t>
            </a:r>
            <a:r>
              <a:rPr lang="en-US" sz="2000" dirty="0" err="1"/>
              <a:t>Tk</a:t>
            </a:r>
            <a:r>
              <a:rPr lang="en-US" sz="2000" dirty="0"/>
              <a:t> entry widget has basic functionality</a:t>
            </a:r>
          </a:p>
          <a:p>
            <a:pPr algn="just"/>
            <a:r>
              <a:rPr lang="en-US" sz="2000" dirty="0"/>
              <a:t>Sophisticated GUI environment </a:t>
            </a:r>
            <a:r>
              <a:rPr lang="en-US" sz="2000" dirty="0" smtClean="0"/>
              <a:t>requires </a:t>
            </a:r>
            <a:r>
              <a:rPr lang="en-US" sz="2000" dirty="0"/>
              <a:t>fancier and ease to use </a:t>
            </a:r>
            <a:r>
              <a:rPr lang="en-US" sz="2000" dirty="0" smtClean="0"/>
              <a:t>widgets</a:t>
            </a:r>
            <a:endParaRPr lang="en-US" sz="2000" dirty="0"/>
          </a:p>
          <a:p>
            <a:pPr algn="just"/>
            <a:r>
              <a:rPr lang="en-US" sz="2000" dirty="0"/>
              <a:t>Enhanced entry widgets provides validation of various data types</a:t>
            </a:r>
          </a:p>
          <a:p>
            <a:pPr lvl="1" algn="just"/>
            <a:r>
              <a:rPr lang="en-US" dirty="0"/>
              <a:t>Integer</a:t>
            </a:r>
          </a:p>
          <a:p>
            <a:pPr lvl="1" algn="just"/>
            <a:r>
              <a:rPr lang="en-US" dirty="0"/>
              <a:t>Real</a:t>
            </a:r>
          </a:p>
          <a:p>
            <a:pPr lvl="1" algn="just"/>
            <a:r>
              <a:rPr lang="en-US" dirty="0"/>
              <a:t>Binary</a:t>
            </a:r>
          </a:p>
          <a:p>
            <a:pPr lvl="1" algn="just"/>
            <a:r>
              <a:rPr lang="en-US" dirty="0"/>
              <a:t>Time</a:t>
            </a:r>
          </a:p>
          <a:p>
            <a:pPr lvl="1" algn="just"/>
            <a:r>
              <a:rPr lang="en-US" dirty="0"/>
              <a:t>String</a:t>
            </a:r>
          </a:p>
          <a:p>
            <a:pPr algn="just"/>
            <a:r>
              <a:rPr lang="en-US" sz="2000" dirty="0" smtClean="0"/>
              <a:t>A folding </a:t>
            </a:r>
            <a:r>
              <a:rPr lang="en-US" sz="2000" dirty="0"/>
              <a:t>widget </a:t>
            </a:r>
            <a:r>
              <a:rPr lang="en-US" sz="2000" dirty="0" smtClean="0"/>
              <a:t>provides </a:t>
            </a:r>
            <a:r>
              <a:rPr lang="en-US" sz="2000" dirty="0"/>
              <a:t>capability of hide/unhide long list of children widgets</a:t>
            </a:r>
          </a:p>
          <a:p>
            <a:pPr algn="just"/>
            <a:r>
              <a:rPr lang="en-US" sz="2000" dirty="0"/>
              <a:t>Dynamic row </a:t>
            </a:r>
            <a:r>
              <a:rPr lang="en-US" sz="2000" dirty="0" smtClean="0"/>
              <a:t>widget </a:t>
            </a:r>
            <a:r>
              <a:rPr lang="en-US" sz="2000" dirty="0"/>
              <a:t>has capability to add/delete rows on </a:t>
            </a:r>
            <a:r>
              <a:rPr lang="en-US" sz="2000" dirty="0" smtClean="0"/>
              <a:t>demand basis</a:t>
            </a:r>
            <a:endParaRPr lang="en-US" sz="2000" dirty="0"/>
          </a:p>
          <a:p>
            <a:pPr algn="just"/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Tessent Shell Overview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Enhanced Entry Widget (Flow Chart)</a:t>
            </a: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648200" y="1355130"/>
            <a:ext cx="4495800" cy="4762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0903" y="1316725"/>
            <a:ext cx="4906742" cy="5070475"/>
          </a:xfrm>
        </p:spPr>
        <p:txBody>
          <a:bodyPr/>
          <a:lstStyle/>
          <a:p>
            <a:pPr algn="just"/>
            <a:r>
              <a:rPr lang="en-US" dirty="0" smtClean="0"/>
              <a:t>Enhanced entry widget provides ability to insert user’s key-press only if it’s valid for specific data type. Such as</a:t>
            </a:r>
          </a:p>
          <a:p>
            <a:pPr lvl="1" algn="just"/>
            <a:r>
              <a:rPr lang="en-US" dirty="0" smtClean="0"/>
              <a:t>Integer</a:t>
            </a:r>
          </a:p>
          <a:p>
            <a:pPr lvl="1" algn="just"/>
            <a:r>
              <a:rPr lang="en-US" dirty="0" smtClean="0"/>
              <a:t>Real</a:t>
            </a:r>
          </a:p>
          <a:p>
            <a:pPr lvl="1" algn="just"/>
            <a:r>
              <a:rPr lang="en-US" dirty="0" smtClean="0"/>
              <a:t>Binary etc.</a:t>
            </a:r>
          </a:p>
          <a:p>
            <a:pPr marL="457200" lvl="1" indent="0" algn="just">
              <a:buNone/>
            </a:pPr>
            <a:endParaRPr lang="en-US" dirty="0" smtClean="0"/>
          </a:p>
          <a:p>
            <a:pPr lvl="1" algn="just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Tessent Shell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671881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Enhanced Entry </a:t>
            </a:r>
            <a:r>
              <a:rPr lang="en-US" dirty="0" smtClean="0"/>
              <a:t>Widget (Integer)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Allows </a:t>
            </a:r>
            <a:r>
              <a:rPr lang="en-US" dirty="0"/>
              <a:t>to insert numeric values only.</a:t>
            </a:r>
          </a:p>
          <a:p>
            <a:pPr algn="just"/>
            <a:r>
              <a:rPr lang="en-US" dirty="0"/>
              <a:t>Range or list of integers can be provided</a:t>
            </a:r>
            <a:r>
              <a:rPr lang="en-US" dirty="0" smtClean="0"/>
              <a:t>.</a:t>
            </a:r>
          </a:p>
          <a:p>
            <a:pPr lvl="1" algn="just"/>
            <a:r>
              <a:rPr lang="en-US" dirty="0" smtClean="0"/>
              <a:t>“0 .. 100” or { 1, 2, 4, 8, 16 }</a:t>
            </a:r>
            <a:endParaRPr lang="en-US" dirty="0"/>
          </a:p>
          <a:p>
            <a:pPr algn="just"/>
            <a:r>
              <a:rPr lang="en-US" dirty="0"/>
              <a:t>Pre defined non integer </a:t>
            </a:r>
            <a:r>
              <a:rPr lang="en-US" dirty="0" err="1"/>
              <a:t>enum</a:t>
            </a:r>
            <a:r>
              <a:rPr lang="en-US" dirty="0"/>
              <a:t> values are allowed. </a:t>
            </a:r>
            <a:r>
              <a:rPr lang="en-US" dirty="0" smtClean="0"/>
              <a:t>Which will be shown at the top of selection list.</a:t>
            </a:r>
            <a:endParaRPr lang="en-US" dirty="0"/>
          </a:p>
          <a:p>
            <a:pPr algn="just"/>
            <a:r>
              <a:rPr lang="en-US" dirty="0" smtClean="0"/>
              <a:t>A developer can plug enhanced widget using following syntax:</a:t>
            </a:r>
          </a:p>
          <a:p>
            <a:pPr algn="just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Tessent Shell Overview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49857072"/>
              </p:ext>
            </p:extLst>
          </p:nvPr>
        </p:nvGraphicFramePr>
        <p:xfrm>
          <a:off x="1538005" y="4389125"/>
          <a:ext cx="5069460" cy="173736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5069460"/>
              </a:tblGrid>
              <a:tr h="99853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	</a:t>
                      </a:r>
                      <a:r>
                        <a:rPr lang="en-US" b="1" dirty="0" err="1" smtClean="0"/>
                        <a:t>advwidgets</a:t>
                      </a:r>
                      <a:r>
                        <a:rPr lang="en-US" b="1" dirty="0" smtClean="0"/>
                        <a:t>::entry .</a:t>
                      </a:r>
                      <a:r>
                        <a:rPr lang="en-US" b="1" dirty="0" err="1" smtClean="0"/>
                        <a:t>frame_path</a:t>
                      </a:r>
                      <a:r>
                        <a:rPr lang="en-US" b="1" dirty="0" smtClean="0"/>
                        <a:t> \ 	</a:t>
                      </a:r>
                      <a:endParaRPr lang="en-US" sz="1800" b="1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-</a:t>
                      </a:r>
                      <a:r>
                        <a:rPr lang="en-US" sz="18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labeltext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“input” \ </a:t>
                      </a:r>
                    </a:p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-type “integer” \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-allowed “-5 .. 100” 	</a:t>
                      </a:r>
                    </a:p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-negative 1 \ </a:t>
                      </a:r>
                    </a:p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-</a:t>
                      </a:r>
                      <a:r>
                        <a:rPr lang="en-US" sz="18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enum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{ x, auto, on, off } 	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401869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Enhanced Entry Widget </a:t>
            </a:r>
            <a:r>
              <a:rPr lang="en-US" dirty="0" smtClean="0"/>
              <a:t>(Real)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Allows to insert real values only.</a:t>
            </a:r>
          </a:p>
          <a:p>
            <a:pPr lvl="1" algn="just"/>
            <a:r>
              <a:rPr lang="en-US" dirty="0"/>
              <a:t>4, 1.2, 6.123 …</a:t>
            </a:r>
          </a:p>
          <a:p>
            <a:pPr algn="just"/>
            <a:r>
              <a:rPr lang="en-US" dirty="0"/>
              <a:t>Pre defined </a:t>
            </a:r>
            <a:r>
              <a:rPr lang="en-US" dirty="0" err="1"/>
              <a:t>enum</a:t>
            </a:r>
            <a:r>
              <a:rPr lang="en-US" dirty="0"/>
              <a:t> values </a:t>
            </a:r>
            <a:r>
              <a:rPr lang="en-US" dirty="0" smtClean="0"/>
              <a:t>are allowed. </a:t>
            </a:r>
            <a:endParaRPr lang="en-US" dirty="0"/>
          </a:p>
          <a:p>
            <a:pPr algn="just"/>
            <a:r>
              <a:rPr lang="en-US" dirty="0"/>
              <a:t>Developer syntax to plug in any frame: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Tessent Shell Overview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72176724"/>
              </p:ext>
            </p:extLst>
          </p:nvPr>
        </p:nvGraphicFramePr>
        <p:xfrm>
          <a:off x="1461195" y="3467405"/>
          <a:ext cx="5069460" cy="15362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5069460"/>
              </a:tblGrid>
              <a:tr h="1536200">
                <a:tc>
                  <a:txBody>
                    <a:bodyPr/>
                    <a:lstStyle/>
                    <a:p>
                      <a:r>
                        <a:rPr lang="en-US" dirty="0" smtClean="0"/>
                        <a:t>	</a:t>
                      </a:r>
                      <a:r>
                        <a:rPr lang="en-US" dirty="0" err="1" smtClean="0"/>
                        <a:t>advwidgets</a:t>
                      </a:r>
                      <a:r>
                        <a:rPr lang="en-US" dirty="0" smtClean="0"/>
                        <a:t>::entry .</a:t>
                      </a:r>
                      <a:r>
                        <a:rPr lang="en-US" dirty="0" err="1" smtClean="0"/>
                        <a:t>frame_path</a:t>
                      </a:r>
                      <a:r>
                        <a:rPr lang="en-US" dirty="0" smtClean="0"/>
                        <a:t> \ </a:t>
                      </a:r>
                    </a:p>
                    <a:p>
                      <a:r>
                        <a:rPr lang="en-US" dirty="0" smtClean="0"/>
                        <a:t>		-</a:t>
                      </a:r>
                      <a:r>
                        <a:rPr lang="en-US" dirty="0" err="1" smtClean="0"/>
                        <a:t>labeltext</a:t>
                      </a:r>
                      <a:r>
                        <a:rPr lang="en-US" dirty="0" smtClean="0"/>
                        <a:t> “weight” \ </a:t>
                      </a:r>
                    </a:p>
                    <a:p>
                      <a:r>
                        <a:rPr lang="en-US" dirty="0" smtClean="0"/>
                        <a:t>		-type “real” \ </a:t>
                      </a:r>
                    </a:p>
                    <a:p>
                      <a:r>
                        <a:rPr lang="en-US" dirty="0" smtClean="0"/>
                        <a:t>		-</a:t>
                      </a:r>
                      <a:r>
                        <a:rPr lang="en-US" dirty="0" err="1" smtClean="0"/>
                        <a:t>enum</a:t>
                      </a:r>
                      <a:r>
                        <a:rPr lang="en-US" dirty="0" smtClean="0"/>
                        <a:t> { x, auto, on, off } 	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604459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Enhanced Entry Widget </a:t>
            </a:r>
            <a:r>
              <a:rPr lang="en-US" dirty="0" smtClean="0"/>
              <a:t>(</a:t>
            </a:r>
            <a:r>
              <a:rPr lang="en-US" dirty="0"/>
              <a:t>Binary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Allows to insert binary, octal and hexadecimal values.</a:t>
            </a:r>
          </a:p>
          <a:p>
            <a:pPr lvl="1" algn="just"/>
            <a:r>
              <a:rPr lang="en-US" dirty="0"/>
              <a:t>o777, h8ade, b1010, 111, 4’b1010 </a:t>
            </a:r>
            <a:r>
              <a:rPr lang="en-US" dirty="0" smtClean="0"/>
              <a:t>…</a:t>
            </a:r>
            <a:endParaRPr lang="en-US" dirty="0"/>
          </a:p>
          <a:p>
            <a:pPr algn="just"/>
            <a:r>
              <a:rPr lang="en-US" dirty="0" smtClean="0"/>
              <a:t>Default base is binary, but user can specify octal or hex (o or h) prefix for supporting base. User can also specify expected number of bits (e.g. 4’b1010) </a:t>
            </a:r>
          </a:p>
          <a:p>
            <a:pPr algn="just"/>
            <a:r>
              <a:rPr lang="en-US" dirty="0" smtClean="0"/>
              <a:t>Pre </a:t>
            </a:r>
            <a:r>
              <a:rPr lang="en-US" dirty="0"/>
              <a:t>defined </a:t>
            </a:r>
            <a:r>
              <a:rPr lang="en-US" dirty="0" err="1"/>
              <a:t>enum</a:t>
            </a:r>
            <a:r>
              <a:rPr lang="en-US" dirty="0"/>
              <a:t> values are </a:t>
            </a:r>
            <a:r>
              <a:rPr lang="en-US" dirty="0" smtClean="0"/>
              <a:t>also allowed. </a:t>
            </a:r>
            <a:endParaRPr lang="en-US" dirty="0"/>
          </a:p>
          <a:p>
            <a:pPr algn="just"/>
            <a:r>
              <a:rPr lang="en-US" dirty="0"/>
              <a:t>Developer syntax to plug in any frame: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Tessent Shell Overview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29081475"/>
              </p:ext>
            </p:extLst>
          </p:nvPr>
        </p:nvGraphicFramePr>
        <p:xfrm>
          <a:off x="1461195" y="4427530"/>
          <a:ext cx="6067990" cy="15362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6067990"/>
              </a:tblGrid>
              <a:tr h="1536200">
                <a:tc>
                  <a:txBody>
                    <a:bodyPr/>
                    <a:lstStyle/>
                    <a:p>
                      <a:r>
                        <a:rPr lang="en-US" dirty="0" smtClean="0"/>
                        <a:t>	</a:t>
                      </a:r>
                      <a:r>
                        <a:rPr lang="en-US" dirty="0" err="1" smtClean="0"/>
                        <a:t>advwidgets</a:t>
                      </a:r>
                      <a:r>
                        <a:rPr lang="en-US" dirty="0" smtClean="0"/>
                        <a:t>::entry .</a:t>
                      </a:r>
                      <a:r>
                        <a:rPr lang="en-US" dirty="0" err="1" smtClean="0"/>
                        <a:t>frame_path</a:t>
                      </a:r>
                      <a:r>
                        <a:rPr lang="en-US" dirty="0" smtClean="0"/>
                        <a:t> \ </a:t>
                      </a:r>
                    </a:p>
                    <a:p>
                      <a:r>
                        <a:rPr lang="en-US" dirty="0" smtClean="0"/>
                        <a:t>		-</a:t>
                      </a:r>
                      <a:r>
                        <a:rPr lang="en-US" dirty="0" err="1" smtClean="0"/>
                        <a:t>labeltext</a:t>
                      </a:r>
                      <a:r>
                        <a:rPr lang="en-US" dirty="0" smtClean="0"/>
                        <a:t> “weight” \ </a:t>
                      </a:r>
                    </a:p>
                    <a:p>
                      <a:r>
                        <a:rPr lang="en-US" dirty="0" smtClean="0"/>
                        <a:t>		-type “binary” \ </a:t>
                      </a:r>
                    </a:p>
                    <a:p>
                      <a:r>
                        <a:rPr lang="en-US" dirty="0" smtClean="0"/>
                        <a:t>		-allowed { binary, octal, hexadecimal } </a:t>
                      </a:r>
                    </a:p>
                    <a:p>
                      <a:r>
                        <a:rPr lang="en-US" dirty="0" smtClean="0"/>
                        <a:t>		-</a:t>
                      </a:r>
                      <a:r>
                        <a:rPr lang="en-US" dirty="0" err="1" smtClean="0"/>
                        <a:t>enum</a:t>
                      </a:r>
                      <a:r>
                        <a:rPr lang="en-US" dirty="0" smtClean="0"/>
                        <a:t> { x, auto, on, off } 	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614427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Enhanced Entry Widget </a:t>
            </a:r>
            <a:r>
              <a:rPr lang="en-US" dirty="0" smtClean="0"/>
              <a:t>(</a:t>
            </a:r>
            <a:r>
              <a:rPr lang="en-US" dirty="0"/>
              <a:t>Time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Allows </a:t>
            </a:r>
            <a:r>
              <a:rPr lang="en-US" dirty="0" smtClean="0"/>
              <a:t>only non </a:t>
            </a:r>
            <a:r>
              <a:rPr lang="en-US" dirty="0"/>
              <a:t>negative time units.</a:t>
            </a:r>
          </a:p>
          <a:p>
            <a:pPr lvl="1" algn="just"/>
            <a:r>
              <a:rPr lang="en-US" dirty="0"/>
              <a:t>10ns, 4ms, 2s …</a:t>
            </a:r>
          </a:p>
          <a:p>
            <a:pPr algn="just"/>
            <a:r>
              <a:rPr lang="en-US" dirty="0"/>
              <a:t>Pre defined </a:t>
            </a:r>
            <a:r>
              <a:rPr lang="en-US" dirty="0" err="1"/>
              <a:t>enum</a:t>
            </a:r>
            <a:r>
              <a:rPr lang="en-US" dirty="0"/>
              <a:t> values are allowed. </a:t>
            </a:r>
          </a:p>
          <a:p>
            <a:pPr algn="just"/>
            <a:r>
              <a:rPr lang="en-US" dirty="0"/>
              <a:t>Developer syntax to plug in any frame: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Tessent Shell Overview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5761059"/>
              </p:ext>
            </p:extLst>
          </p:nvPr>
        </p:nvGraphicFramePr>
        <p:xfrm>
          <a:off x="1461195" y="3467405"/>
          <a:ext cx="5069460" cy="15362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5069460"/>
              </a:tblGrid>
              <a:tr h="1536200">
                <a:tc>
                  <a:txBody>
                    <a:bodyPr/>
                    <a:lstStyle/>
                    <a:p>
                      <a:r>
                        <a:rPr lang="en-US" dirty="0" smtClean="0"/>
                        <a:t>	</a:t>
                      </a:r>
                      <a:r>
                        <a:rPr lang="en-US" dirty="0" err="1" smtClean="0"/>
                        <a:t>advwidgets</a:t>
                      </a:r>
                      <a:r>
                        <a:rPr lang="en-US" dirty="0" smtClean="0"/>
                        <a:t>::entry .</a:t>
                      </a:r>
                      <a:r>
                        <a:rPr lang="en-US" dirty="0" err="1" smtClean="0"/>
                        <a:t>frame_path</a:t>
                      </a:r>
                      <a:r>
                        <a:rPr lang="en-US" dirty="0" smtClean="0"/>
                        <a:t> \ </a:t>
                      </a:r>
                    </a:p>
                    <a:p>
                      <a:r>
                        <a:rPr lang="en-US" dirty="0" smtClean="0"/>
                        <a:t>		-</a:t>
                      </a:r>
                      <a:r>
                        <a:rPr lang="en-US" dirty="0" err="1" smtClean="0"/>
                        <a:t>labeltext</a:t>
                      </a:r>
                      <a:r>
                        <a:rPr lang="en-US" dirty="0" smtClean="0"/>
                        <a:t> “time” \ </a:t>
                      </a:r>
                    </a:p>
                    <a:p>
                      <a:r>
                        <a:rPr lang="en-US" dirty="0" smtClean="0"/>
                        <a:t>		-type “time” \ </a:t>
                      </a:r>
                    </a:p>
                    <a:p>
                      <a:r>
                        <a:rPr lang="en-US" dirty="0" smtClean="0"/>
                        <a:t>		-allowed { s, </a:t>
                      </a:r>
                      <a:r>
                        <a:rPr lang="en-US" dirty="0" err="1" smtClean="0"/>
                        <a:t>ms</a:t>
                      </a:r>
                      <a:r>
                        <a:rPr lang="en-US" dirty="0" smtClean="0"/>
                        <a:t>, us, </a:t>
                      </a:r>
                      <a:r>
                        <a:rPr lang="en-US" dirty="0" err="1" smtClean="0"/>
                        <a:t>ps</a:t>
                      </a:r>
                      <a:r>
                        <a:rPr lang="en-US" dirty="0" smtClean="0"/>
                        <a:t> } \ </a:t>
                      </a:r>
                    </a:p>
                    <a:p>
                      <a:r>
                        <a:rPr lang="en-US" dirty="0" smtClean="0"/>
                        <a:t>		-</a:t>
                      </a:r>
                      <a:r>
                        <a:rPr lang="en-US" dirty="0" err="1" smtClean="0"/>
                        <a:t>enum</a:t>
                      </a:r>
                      <a:r>
                        <a:rPr lang="en-US" dirty="0" smtClean="0"/>
                        <a:t> { x, auto, on, off } 	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614427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Enhanced Entry Widget </a:t>
            </a:r>
            <a:r>
              <a:rPr lang="en-US" dirty="0" smtClean="0"/>
              <a:t>(String)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Similar to basic entry widget</a:t>
            </a:r>
            <a:r>
              <a:rPr lang="en-US" dirty="0" smtClean="0"/>
              <a:t>. It allows any key-press.</a:t>
            </a:r>
            <a:endParaRPr lang="en-US" dirty="0"/>
          </a:p>
          <a:p>
            <a:pPr algn="just"/>
            <a:r>
              <a:rPr lang="en-US" dirty="0" smtClean="0"/>
              <a:t>It also supports pre </a:t>
            </a:r>
            <a:r>
              <a:rPr lang="en-US" dirty="0"/>
              <a:t>defined </a:t>
            </a:r>
            <a:r>
              <a:rPr lang="en-US" dirty="0" err="1"/>
              <a:t>enum</a:t>
            </a:r>
            <a:r>
              <a:rPr lang="en-US" dirty="0"/>
              <a:t> values are allowed. </a:t>
            </a:r>
          </a:p>
          <a:p>
            <a:pPr algn="just"/>
            <a:r>
              <a:rPr lang="en-US" dirty="0"/>
              <a:t>Developer syntax to plug in any frame: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Tessent Shell Overview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42140185"/>
              </p:ext>
            </p:extLst>
          </p:nvPr>
        </p:nvGraphicFramePr>
        <p:xfrm>
          <a:off x="1461195" y="3467405"/>
          <a:ext cx="5069460" cy="1497795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5069460"/>
              </a:tblGrid>
              <a:tr h="149779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	</a:t>
                      </a:r>
                      <a:r>
                        <a:rPr lang="en-US" sz="18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advwidgets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::entry .</a:t>
                      </a:r>
                      <a:r>
                        <a:rPr lang="en-US" sz="18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frame_path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\ </a:t>
                      </a:r>
                    </a:p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-</a:t>
                      </a:r>
                      <a:r>
                        <a:rPr lang="en-US" sz="18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labeltext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“weight” \ </a:t>
                      </a:r>
                    </a:p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-allowed </a:t>
                      </a:r>
                      <a:r>
                        <a:rPr lang="en-US" sz="18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enum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\ </a:t>
                      </a:r>
                    </a:p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-default on \ </a:t>
                      </a:r>
                    </a:p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-</a:t>
                      </a:r>
                      <a:r>
                        <a:rPr lang="en-US" sz="18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enum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{ auto, on, off } 	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635791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Title of Presentation Maximum Three Lines Aligned from the Bottom&amp;quot;&quot;/&gt;&lt;property id=&quot;20307&quot; value=&quot;266&quot;/&gt;&lt;/object&gt;&lt;object type=&quot;3&quot; unique_id=&quot;10005&quot;&gt;&lt;property id=&quot;20148&quot; value=&quot;5&quot;/&gt;&lt;property id=&quot;20300&quot; value=&quot;Slide 2 - &amp;quot;Titles Are Tahoma 30 pt, Bold, Flush Left, Initial Caps, Edit to Fit Two Lines Max.&amp;quot;&quot;/&gt;&lt;property id=&quot;20307&quot; value=&quot;259&quot;/&gt;&lt;/object&gt;&lt;object type=&quot;3&quot; unique_id=&quot;10006&quot;&gt;&lt;property id=&quot;20148&quot; value=&quot;5&quot;/&gt;&lt;property id=&quot;20300&quot; value=&quot;Slide 3 - &amp;quot;Titles Are Two Lines Maximum, Vertically Aligned from Bottom of Text Box&amp;quot;&quot;/&gt;&lt;property id=&quot;20307&quot; value=&quot;256&quot;/&gt;&lt;/object&gt;&lt;object type=&quot;3&quot; unique_id=&quot;10007&quot;&gt;&lt;property id=&quot;20148&quot; value=&quot;5&quot;/&gt;&lt;property id=&quot;20300&quot; value=&quot;Slide 4 - &amp;quot;Tips&amp;quot;&quot;/&gt;&lt;property id=&quot;20307&quot; value=&quot;272&quot;/&gt;&lt;/object&gt;&lt;object type=&quot;3&quot; unique_id=&quot;10008&quot;&gt;&lt;property id=&quot;20148&quot; value=&quot;5&quot;/&gt;&lt;property id=&quot;20300&quot; value=&quot;Slide 5 - &amp;quot;Tips&amp;quot;&quot;/&gt;&lt;property id=&quot;20307&quot; value=&quot;268&quot;/&gt;&lt;/object&gt;&lt;object type=&quot;3&quot; unique_id=&quot;10009&quot;&gt;&lt;property id=&quot;20148&quot; value=&quot;5&quot;/&gt;&lt;property id=&quot;20300&quot; value=&quot;Slide 6 - &amp;quot;TRANSITION OR &amp;#x0D;&amp;#x0A;SECTION HEADING  &amp;quot;&quot;/&gt;&lt;property id=&quot;20307&quot; value=&quot;260&quot;/&gt;&lt;/object&gt;&lt;object type=&quot;3&quot; unique_id=&quot;10010&quot;&gt;&lt;property id=&quot;20148&quot; value=&quot;5&quot;/&gt;&lt;property id=&quot;20300&quot; value=&quot;Slide 7 - &amp;quot;Graphic Tips&amp;quot;&quot;/&gt;&lt;property id=&quot;20307&quot; value=&quot;258&quot;/&gt;&lt;/object&gt;&lt;object type=&quot;3&quot; unique_id=&quot;10011&quot;&gt;&lt;property id=&quot;20148&quot; value=&quot;5&quot;/&gt;&lt;property id=&quot;20300&quot; value=&quot;Slide 8 - &amp;quot;Make your presentations easy to share&amp;quot;&quot;/&gt;&lt;property id=&quot;20307&quot; value=&quot;262&quot;/&gt;&lt;/object&gt;&lt;object type=&quot;3&quot; unique_id=&quot;10012&quot;&gt;&lt;property id=&quot;20148&quot; value=&quot;5&quot;/&gt;&lt;property id=&quot;20300&quot; value=&quot;Slide 9 - &amp;quot;Chart Slide&amp;quot;&quot;/&gt;&lt;property id=&quot;20307&quot; value=&quot;267&quot;/&gt;&lt;/object&gt;&lt;object type=&quot;3&quot; unique_id=&quot;10013&quot;&gt;&lt;property id=&quot;20148&quot; value=&quot;5&quot;/&gt;&lt;property id=&quot;20300&quot; value=&quot;Slide 10&quot;/&gt;&lt;property id=&quot;20307&quot; value=&quot;264&quot;/&gt;&lt;/object&gt;&lt;object type=&quot;3&quot; unique_id=&quot;10014&quot;&gt;&lt;property id=&quot;20148&quot; value=&quot;5&quot;/&gt;&lt;property id=&quot;20300&quot; value=&quot;Slide 12 - &amp;quot;A Few Basic Elements&amp;quot;&quot;/&gt;&lt;property id=&quot;20307&quot; value=&quot;269&quot;/&gt;&lt;/object&gt;&lt;object type=&quot;3&quot; unique_id=&quot;10015&quot;&gt;&lt;property id=&quot;20148&quot; value=&quot;5&quot;/&gt;&lt;property id=&quot;20300&quot; value=&quot;Slide 13 - &amp;quot;Example of Objectives &amp;amp; Results Slide&amp;quot;&quot;/&gt;&lt;property id=&quot;20307&quot; value=&quot;270&quot;/&gt;&lt;/object&gt;&lt;object type=&quot;3&quot; unique_id=&quot;10016&quot;&gt;&lt;property id=&quot;20148&quot; value=&quot;5&quot;/&gt;&lt;property id=&quot;20300&quot; value=&quot;Slide 14 - &amp;quot;Example of Objectives &amp;amp; Results Slide&amp;quot;&quot;/&gt;&lt;property id=&quot;20307&quot; value=&quot;271&quot;/&gt;&lt;/object&gt;&lt;object type=&quot;3&quot; unique_id=&quot;10152&quot;&gt;&lt;property id=&quot;20148&quot; value=&quot;5&quot;/&gt;&lt;property id=&quot;20300&quot; value=&quot;Slide 11 - &amp;quot;Title of Presentation Maximum Three Lines Aligned from the Bottom&amp;quot;&quot;/&gt;&lt;property id=&quot;20307&quot; value=&quot;273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Default Design">
  <a:themeElements>
    <a:clrScheme name="Mentor Template C April 2010">
      <a:dk1>
        <a:srgbClr val="333333"/>
      </a:dk1>
      <a:lt1>
        <a:srgbClr val="FFFFFF"/>
      </a:lt1>
      <a:dk2>
        <a:srgbClr val="333333"/>
      </a:dk2>
      <a:lt2>
        <a:srgbClr val="5F5F5F"/>
      </a:lt2>
      <a:accent1>
        <a:srgbClr val="3398FF"/>
      </a:accent1>
      <a:accent2>
        <a:srgbClr val="333399"/>
      </a:accent2>
      <a:accent3>
        <a:srgbClr val="009999"/>
      </a:accent3>
      <a:accent4>
        <a:srgbClr val="99CC00"/>
      </a:accent4>
      <a:accent5>
        <a:srgbClr val="AE67FF"/>
      </a:accent5>
      <a:accent6>
        <a:srgbClr val="F9A70F"/>
      </a:accent6>
      <a:hlink>
        <a:srgbClr val="1950FF"/>
      </a:hlink>
      <a:folHlink>
        <a:srgbClr val="EA0000"/>
      </a:folHlink>
    </a:clrScheme>
    <a:fontScheme name="Mentor2007  rev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 cap="flat" cmpd="sng" algn="ctr">
          <a:solidFill>
            <a:schemeClr val="tx1"/>
          </a:solidFill>
          <a:prstDash val="solid"/>
        </a:ln>
        <a:effectLst/>
      </a:spPr>
      <a:bodyPr rtlCol="0" anchor="ctr"/>
      <a:lstStyle>
        <a:defPPr marL="0" marR="0" indent="0" algn="ctr" defTabSz="91440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0" cap="none" spc="0" normalizeH="0" baseline="0" noProof="0" smtClean="0">
            <a:ln>
              <a:noFill/>
            </a:ln>
            <a:solidFill>
              <a:srgbClr val="FFFFFF"/>
            </a:solidFill>
            <a:effectLst/>
            <a:uLnTx/>
            <a:uFillTx/>
            <a:latin typeface="Tahoma"/>
            <a:ea typeface="+mn-ea"/>
            <a:cs typeface="+mn-cs"/>
          </a:defRPr>
        </a:defPPr>
      </a:lstStyle>
    </a:spDef>
    <a:lnDef>
      <a:spPr>
        <a:noFill/>
        <a:ln w="19050" cap="flat" cmpd="sng" algn="ctr">
          <a:solidFill>
            <a:schemeClr val="tx1"/>
          </a:solidFill>
          <a:prstDash val="solid"/>
          <a:tailEnd type="none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>
          <a:defRPr sz="2000" dirty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1C1C1C"/>
        </a:dk1>
        <a:lt1>
          <a:srgbClr val="FFFFFF"/>
        </a:lt1>
        <a:dk2>
          <a:srgbClr val="1C1C1C"/>
        </a:dk2>
        <a:lt2>
          <a:srgbClr val="808080"/>
        </a:lt2>
        <a:accent1>
          <a:srgbClr val="FFCC00"/>
        </a:accent1>
        <a:accent2>
          <a:srgbClr val="6666FF"/>
        </a:accent2>
        <a:accent3>
          <a:srgbClr val="FFFFFF"/>
        </a:accent3>
        <a:accent4>
          <a:srgbClr val="161616"/>
        </a:accent4>
        <a:accent5>
          <a:srgbClr val="FFE2AA"/>
        </a:accent5>
        <a:accent6>
          <a:srgbClr val="5C5CE7"/>
        </a:accent6>
        <a:hlink>
          <a:srgbClr val="FF6600"/>
        </a:hlink>
        <a:folHlink>
          <a:srgbClr val="00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1C1C1C"/>
        </a:dk1>
        <a:lt1>
          <a:srgbClr val="FFFFFF"/>
        </a:lt1>
        <a:dk2>
          <a:srgbClr val="1C1C1C"/>
        </a:dk2>
        <a:lt2>
          <a:srgbClr val="808080"/>
        </a:lt2>
        <a:accent1>
          <a:srgbClr val="FF9900"/>
        </a:accent1>
        <a:accent2>
          <a:srgbClr val="333399"/>
        </a:accent2>
        <a:accent3>
          <a:srgbClr val="FFFFFF"/>
        </a:accent3>
        <a:accent4>
          <a:srgbClr val="161616"/>
        </a:accent4>
        <a:accent5>
          <a:srgbClr val="FFCAAA"/>
        </a:accent5>
        <a:accent6>
          <a:srgbClr val="2D2D8A"/>
        </a:accent6>
        <a:hlink>
          <a:srgbClr val="A50021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1C1C1C"/>
        </a:dk1>
        <a:lt1>
          <a:srgbClr val="FFFFFF"/>
        </a:lt1>
        <a:dk2>
          <a:srgbClr val="1C1C1C"/>
        </a:dk2>
        <a:lt2>
          <a:srgbClr val="808080"/>
        </a:lt2>
        <a:accent1>
          <a:srgbClr val="99CC00"/>
        </a:accent1>
        <a:accent2>
          <a:srgbClr val="008BEA"/>
        </a:accent2>
        <a:accent3>
          <a:srgbClr val="FFFFFF"/>
        </a:accent3>
        <a:accent4>
          <a:srgbClr val="161616"/>
        </a:accent4>
        <a:accent5>
          <a:srgbClr val="CAE2AA"/>
        </a:accent5>
        <a:accent6>
          <a:srgbClr val="007DD4"/>
        </a:accent6>
        <a:hlink>
          <a:srgbClr val="F9A70F"/>
        </a:hlink>
        <a:folHlink>
          <a:srgbClr val="E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1C1C1C"/>
        </a:dk1>
        <a:lt1>
          <a:srgbClr val="FFFFFF"/>
        </a:lt1>
        <a:dk2>
          <a:srgbClr val="1C1C1C"/>
        </a:dk2>
        <a:lt2>
          <a:srgbClr val="808080"/>
        </a:lt2>
        <a:accent1>
          <a:srgbClr val="99CC00"/>
        </a:accent1>
        <a:accent2>
          <a:srgbClr val="008BEA"/>
        </a:accent2>
        <a:accent3>
          <a:srgbClr val="FFFFFF"/>
        </a:accent3>
        <a:accent4>
          <a:srgbClr val="161616"/>
        </a:accent4>
        <a:accent5>
          <a:srgbClr val="CAE2AA"/>
        </a:accent5>
        <a:accent6>
          <a:srgbClr val="007DD4"/>
        </a:accent6>
        <a:hlink>
          <a:srgbClr val="F9A70F"/>
        </a:hlink>
        <a:folHlink>
          <a:srgbClr val="BB0ED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333333"/>
        </a:dk1>
        <a:lt1>
          <a:srgbClr val="FFFFFF"/>
        </a:lt1>
        <a:dk2>
          <a:srgbClr val="333333"/>
        </a:dk2>
        <a:lt2>
          <a:srgbClr val="5F5F5F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2A2A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333333"/>
        </a:dk1>
        <a:lt1>
          <a:srgbClr val="FFFFFF"/>
        </a:lt1>
        <a:dk2>
          <a:srgbClr val="333333"/>
        </a:dk2>
        <a:lt2>
          <a:srgbClr val="5F5F5F"/>
        </a:lt2>
        <a:accent1>
          <a:srgbClr val="99CCFF"/>
        </a:accent1>
        <a:accent2>
          <a:srgbClr val="333399"/>
        </a:accent2>
        <a:accent3>
          <a:srgbClr val="FFFFFF"/>
        </a:accent3>
        <a:accent4>
          <a:srgbClr val="2A2A2A"/>
        </a:accent4>
        <a:accent5>
          <a:srgbClr val="CAE2F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27EB6A39ADEF4CA3EE8C98654656FF" ma:contentTypeVersion="2" ma:contentTypeDescription="Create a new document." ma:contentTypeScope="" ma:versionID="42348299f24f27f865e668867e7ec7e2">
  <xsd:schema xmlns:xsd="http://www.w3.org/2001/XMLSchema" xmlns:xs="http://www.w3.org/2001/XMLSchema" xmlns:p="http://schemas.microsoft.com/office/2006/metadata/properties" xmlns:ns2="9f204119-47e5-451f-8b79-a8dc27f6cbfa" xmlns:ns3="66aa645d-4c0d-44e8-be1f-792fc35a53ed" targetNamespace="http://schemas.microsoft.com/office/2006/metadata/properties" ma:root="true" ma:fieldsID="41e5637b6e37acef774b1ba0e82c4367" ns2:_="" ns3:_="">
    <xsd:import namespace="9f204119-47e5-451f-8b79-a8dc27f6cbfa"/>
    <xsd:import namespace="66aa645d-4c0d-44e8-be1f-792fc35a53ed"/>
    <xsd:element name="properties">
      <xsd:complexType>
        <xsd:sequence>
          <xsd:element name="documentManagement">
            <xsd:complexType>
              <xsd:all>
                <xsd:element ref="ns2:Tool"/>
                <xsd:element ref="ns2:Presentationn_x0020_Type" minOccurs="0"/>
                <xsd:element ref="ns3:Author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204119-47e5-451f-8b79-a8dc27f6cbfa" elementFormDefault="qualified">
    <xsd:import namespace="http://schemas.microsoft.com/office/2006/documentManagement/types"/>
    <xsd:import namespace="http://schemas.microsoft.com/office/infopath/2007/PartnerControls"/>
    <xsd:element name="Tool" ma:index="8" ma:displayName="Technology" ma:format="Dropdown" ma:internalName="Tool">
      <xsd:simpleType>
        <xsd:restriction base="dms:Choice">
          <xsd:enumeration value="All"/>
          <xsd:enumeration value="ATPG and Compression"/>
          <xsd:enumeration value="BIST"/>
          <xsd:enumeration value="Boundary Scan"/>
          <xsd:enumeration value="Logic BIST"/>
          <xsd:enumeration value="Memory Test"/>
          <xsd:enumeration value="Mixed Signal"/>
          <xsd:enumeration value="Scan Insertion"/>
          <xsd:enumeration value="Silicon Learning"/>
        </xsd:restriction>
      </xsd:simpleType>
    </xsd:element>
    <xsd:element name="Presentationn_x0020_Type" ma:index="9" nillable="true" ma:displayName="Presentation Type" ma:format="Dropdown" ma:internalName="Presentationn_x0020_Type">
      <xsd:simpleType>
        <xsd:restriction base="dms:Choice">
          <xsd:enumeration value="Customer Update"/>
          <xsd:enumeration value="Lunch-n-Learn / Seminar"/>
          <xsd:enumeration value="Trade Show"/>
          <xsd:enumeration value="Pre-Sale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aa645d-4c0d-44e8-be1f-792fc35a53ed" elementFormDefault="qualified">
    <xsd:import namespace="http://schemas.microsoft.com/office/2006/documentManagement/types"/>
    <xsd:import namespace="http://schemas.microsoft.com/office/infopath/2007/PartnerControls"/>
    <xsd:element name="Author0" ma:index="10" nillable="true" ma:displayName="Author" ma:internalName="Author0" ma:readOnly="false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0 xmlns="66aa645d-4c0d-44e8-be1f-792fc35a53ed">Stephen Pateras</Author0>
    <Tool xmlns="9f204119-47e5-451f-8b79-a8dc27f6cbfa">All</Tool>
    <Presentationn_x0020_Type xmlns="9f204119-47e5-451f-8b79-a8dc27f6cbfa">Customer Update</Presentationn_x0020_Type>
  </documentManagement>
</p:properties>
</file>

<file path=customXml/itemProps1.xml><?xml version="1.0" encoding="utf-8"?>
<ds:datastoreItem xmlns:ds="http://schemas.openxmlformats.org/officeDocument/2006/customXml" ds:itemID="{147C1766-2E0C-4BBF-85D1-DFD511507F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204119-47e5-451f-8b79-a8dc27f6cbfa"/>
    <ds:schemaRef ds:uri="66aa645d-4c0d-44e8-be1f-792fc35a53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D7A1A20-195C-46EE-BF8E-54D08FA3ACA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B9C6E1C-752D-451F-8568-9CD29DF87FCE}">
  <ds:schemaRefs>
    <ds:schemaRef ds:uri="http://schemas.microsoft.com/office/2006/metadata/properties"/>
    <ds:schemaRef ds:uri="http://schemas.microsoft.com/office/infopath/2007/PartnerControls"/>
    <ds:schemaRef ds:uri="66aa645d-4c0d-44e8-be1f-792fc35a53ed"/>
    <ds:schemaRef ds:uri="9f204119-47e5-451f-8b79-a8dc27f6cbf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42539</TotalTime>
  <Words>1495</Words>
  <Application>Microsoft Office PowerPoint</Application>
  <PresentationFormat>Letter Paper (8.5x11 in)</PresentationFormat>
  <Paragraphs>311</Paragraphs>
  <Slides>18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Default Design</vt:lpstr>
      <vt:lpstr> Various widget enhancements and self-explanatory widgets applications of Tcl/Tk GUI</vt:lpstr>
      <vt:lpstr>Agenda</vt:lpstr>
      <vt:lpstr>Overview</vt:lpstr>
      <vt:lpstr>Enhanced Entry Widget (Flow Chart)</vt:lpstr>
      <vt:lpstr>Enhanced Entry Widget (Integer)</vt:lpstr>
      <vt:lpstr>Enhanced Entry Widget (Real)</vt:lpstr>
      <vt:lpstr>Enhanced Entry Widget (Binary)</vt:lpstr>
      <vt:lpstr>Enhanced Entry Widget (Time)</vt:lpstr>
      <vt:lpstr>Enhanced Entry Widget (String)</vt:lpstr>
      <vt:lpstr>Enhanced Entry Widget (Pseudo Code)</vt:lpstr>
      <vt:lpstr>Enhanced Entry Widget (Pseudo Code) …</vt:lpstr>
      <vt:lpstr>Foldable Widget</vt:lpstr>
      <vt:lpstr>Foldable Widget (Pseudo Code)</vt:lpstr>
      <vt:lpstr> Dynamic Row Modification Widget</vt:lpstr>
      <vt:lpstr> Dynamic Row Modification Widget(Pseudo Code)</vt:lpstr>
      <vt:lpstr>  A Self-explanatory Tree Widget </vt:lpstr>
      <vt:lpstr>Summary</vt:lpstr>
      <vt:lpstr>Slide 18</vt:lpstr>
    </vt:vector>
  </TitlesOfParts>
  <Company>Mentor Graphics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Tessent Shell</dc:title>
  <dc:creator>MGC</dc:creator>
  <cp:lastModifiedBy>tonyj</cp:lastModifiedBy>
  <cp:revision>1199</cp:revision>
  <dcterms:created xsi:type="dcterms:W3CDTF">2010-01-29T19:50:02Z</dcterms:created>
  <dcterms:modified xsi:type="dcterms:W3CDTF">2014-11-11T22:20:52Z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0x0101007827EB6A39ADEF4CA3EE8C98654656FF</vt:lpwstr>
  </property>
</Properties>
</file>